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9" r:id="rId1"/>
  </p:sldMasterIdLst>
  <p:notesMasterIdLst>
    <p:notesMasterId r:id="rId133"/>
  </p:notesMasterIdLst>
  <p:sldIdLst>
    <p:sldId id="256" r:id="rId2"/>
    <p:sldId id="538" r:id="rId3"/>
    <p:sldId id="548" r:id="rId4"/>
    <p:sldId id="549" r:id="rId5"/>
    <p:sldId id="550" r:id="rId6"/>
    <p:sldId id="551" r:id="rId7"/>
    <p:sldId id="540" r:id="rId8"/>
    <p:sldId id="552" r:id="rId9"/>
    <p:sldId id="553" r:id="rId10"/>
    <p:sldId id="557" r:id="rId11"/>
    <p:sldId id="556" r:id="rId12"/>
    <p:sldId id="555" r:id="rId13"/>
    <p:sldId id="561" r:id="rId14"/>
    <p:sldId id="558" r:id="rId15"/>
    <p:sldId id="559" r:id="rId16"/>
    <p:sldId id="560" r:id="rId17"/>
    <p:sldId id="54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42" r:id="rId33"/>
    <p:sldId id="577" r:id="rId34"/>
    <p:sldId id="578" r:id="rId35"/>
    <p:sldId id="579" r:id="rId36"/>
    <p:sldId id="580" r:id="rId37"/>
    <p:sldId id="581" r:id="rId38"/>
    <p:sldId id="582" r:id="rId39"/>
    <p:sldId id="584" r:id="rId40"/>
    <p:sldId id="585" r:id="rId41"/>
    <p:sldId id="591" r:id="rId42"/>
    <p:sldId id="586" r:id="rId43"/>
    <p:sldId id="587" r:id="rId44"/>
    <p:sldId id="592" r:id="rId45"/>
    <p:sldId id="588" r:id="rId46"/>
    <p:sldId id="589" r:id="rId47"/>
    <p:sldId id="590" r:id="rId48"/>
    <p:sldId id="595" r:id="rId49"/>
    <p:sldId id="596" r:id="rId50"/>
    <p:sldId id="597" r:id="rId51"/>
    <p:sldId id="598" r:id="rId52"/>
    <p:sldId id="599" r:id="rId53"/>
    <p:sldId id="600" r:id="rId54"/>
    <p:sldId id="601" r:id="rId55"/>
    <p:sldId id="602" r:id="rId56"/>
    <p:sldId id="603" r:id="rId57"/>
    <p:sldId id="604" r:id="rId58"/>
    <p:sldId id="606" r:id="rId59"/>
    <p:sldId id="605" r:id="rId60"/>
    <p:sldId id="593" r:id="rId61"/>
    <p:sldId id="543" r:id="rId62"/>
    <p:sldId id="607" r:id="rId63"/>
    <p:sldId id="608" r:id="rId64"/>
    <p:sldId id="609" r:id="rId65"/>
    <p:sldId id="621" r:id="rId66"/>
    <p:sldId id="622" r:id="rId67"/>
    <p:sldId id="623" r:id="rId68"/>
    <p:sldId id="610" r:id="rId69"/>
    <p:sldId id="611" r:id="rId70"/>
    <p:sldId id="612" r:id="rId71"/>
    <p:sldId id="613" r:id="rId72"/>
    <p:sldId id="614" r:id="rId73"/>
    <p:sldId id="615" r:id="rId74"/>
    <p:sldId id="616" r:id="rId75"/>
    <p:sldId id="617" r:id="rId76"/>
    <p:sldId id="624" r:id="rId77"/>
    <p:sldId id="618" r:id="rId78"/>
    <p:sldId id="619" r:id="rId79"/>
    <p:sldId id="620" r:id="rId80"/>
    <p:sldId id="544" r:id="rId81"/>
    <p:sldId id="627" r:id="rId82"/>
    <p:sldId id="625" r:id="rId83"/>
    <p:sldId id="626" r:id="rId84"/>
    <p:sldId id="629" r:id="rId85"/>
    <p:sldId id="630" r:id="rId86"/>
    <p:sldId id="631" r:id="rId87"/>
    <p:sldId id="632" r:id="rId88"/>
    <p:sldId id="647" r:id="rId89"/>
    <p:sldId id="633" r:id="rId90"/>
    <p:sldId id="634" r:id="rId91"/>
    <p:sldId id="635" r:id="rId92"/>
    <p:sldId id="636" r:id="rId93"/>
    <p:sldId id="637" r:id="rId94"/>
    <p:sldId id="638" r:id="rId95"/>
    <p:sldId id="639" r:id="rId96"/>
    <p:sldId id="640" r:id="rId97"/>
    <p:sldId id="641" r:id="rId98"/>
    <p:sldId id="642" r:id="rId99"/>
    <p:sldId id="643" r:id="rId100"/>
    <p:sldId id="644" r:id="rId101"/>
    <p:sldId id="648" r:id="rId102"/>
    <p:sldId id="645" r:id="rId103"/>
    <p:sldId id="646" r:id="rId104"/>
    <p:sldId id="545" r:id="rId105"/>
    <p:sldId id="649" r:id="rId106"/>
    <p:sldId id="650" r:id="rId107"/>
    <p:sldId id="651" r:id="rId108"/>
    <p:sldId id="656" r:id="rId109"/>
    <p:sldId id="657" r:id="rId110"/>
    <p:sldId id="658" r:id="rId111"/>
    <p:sldId id="659" r:id="rId112"/>
    <p:sldId id="660" r:id="rId113"/>
    <p:sldId id="661" r:id="rId114"/>
    <p:sldId id="669" r:id="rId115"/>
    <p:sldId id="662" r:id="rId116"/>
    <p:sldId id="663" r:id="rId117"/>
    <p:sldId id="664" r:id="rId118"/>
    <p:sldId id="665" r:id="rId119"/>
    <p:sldId id="666" r:id="rId120"/>
    <p:sldId id="667" r:id="rId121"/>
    <p:sldId id="668" r:id="rId122"/>
    <p:sldId id="547" r:id="rId123"/>
    <p:sldId id="670" r:id="rId124"/>
    <p:sldId id="671" r:id="rId125"/>
    <p:sldId id="672" r:id="rId126"/>
    <p:sldId id="673" r:id="rId127"/>
    <p:sldId id="676" r:id="rId128"/>
    <p:sldId id="675" r:id="rId129"/>
    <p:sldId id="674" r:id="rId130"/>
    <p:sldId id="677" r:id="rId131"/>
    <p:sldId id="539" r:id="rId1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FF3300"/>
    <a:srgbClr val="FFCC66"/>
    <a:srgbClr val="EAEAEA"/>
    <a:srgbClr val="A50021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111" autoAdjust="0"/>
    <p:restoredTop sz="94675" autoAdjust="0"/>
  </p:normalViewPr>
  <p:slideViewPr>
    <p:cSldViewPr snapToGrid="0">
      <p:cViewPr varScale="1">
        <p:scale>
          <a:sx n="83" d="100"/>
          <a:sy n="83" d="100"/>
        </p:scale>
        <p:origin x="-13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slide" Target="slides/slide125.xml"/><Relationship Id="rId13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5553DA4-8E42-4430-9B75-C0CB2FF86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95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864D0-3CBE-4737-8223-7367875442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i="1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F9087-5018-41BD-BE31-82F6FAF0C214}" type="datetime1">
              <a:rPr lang="en-US" smtClean="0"/>
              <a:t>8/29/2013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33636-9917-460E-9CE9-F080376AA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933575"/>
            <a:ext cx="8607425" cy="4192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BAE93448-F6BA-4136-B55C-5EEFF580145A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271A1C3F-89AB-411A-A18A-0A2D118E1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 txBox="1">
            <a:spLocks/>
          </p:cNvSpPr>
          <p:nvPr userDrawn="1"/>
        </p:nvSpPr>
        <p:spPr>
          <a:xfrm>
            <a:off x="3124200" y="6477000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425" y="1276350"/>
            <a:ext cx="2187575" cy="484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3700" y="1285875"/>
            <a:ext cx="6410325" cy="4840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921BF4-917A-4F7D-86C7-D057DA9CF0C2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AA410A12-F99A-4631-87E6-0E5BE70814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" y="1047750"/>
            <a:ext cx="8340725" cy="771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895475"/>
            <a:ext cx="4298950" cy="42306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905000"/>
            <a:ext cx="4298950" cy="20193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45050" y="4067175"/>
            <a:ext cx="4298950" cy="20589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DB7FA-1938-4A07-A49B-9B7ECEA102E0}" type="datetime1">
              <a:rPr lang="en-US" smtClean="0"/>
              <a:t>8/29/2013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6988" y="0"/>
            <a:ext cx="7623175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990600"/>
            <a:ext cx="7620000" cy="56086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5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buFont typeface="Wingdings" pitchFamily="2" charset="2"/>
              <a:buChar char="§"/>
              <a:defRPr/>
            </a:lvl1pPr>
            <a:lvl2pPr>
              <a:buClr>
                <a:srgbClr val="002060"/>
              </a:buClr>
              <a:buFont typeface="Wingdings" pitchFamily="2" charset="2"/>
              <a:buChar char="§"/>
              <a:defRPr/>
            </a:lvl2pPr>
            <a:lvl3pPr>
              <a:buClr>
                <a:srgbClr val="002060"/>
              </a:buClr>
              <a:buFont typeface="Wingdings" pitchFamily="2" charset="2"/>
              <a:buChar char="§"/>
              <a:defRPr/>
            </a:lvl3pPr>
            <a:lvl4pPr>
              <a:buClr>
                <a:srgbClr val="002060"/>
              </a:buClr>
              <a:buFont typeface="Wingdings" pitchFamily="2" charset="2"/>
              <a:buChar char="§"/>
              <a:defRPr/>
            </a:lvl4pPr>
            <a:lvl5pPr>
              <a:buClr>
                <a:srgbClr val="002060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88872BF-447E-4619-868B-E169F8335112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C49DD45F-E177-4AF6-86B1-B96B00CA04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3700" y="1924050"/>
            <a:ext cx="4298950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5050" y="1914525"/>
            <a:ext cx="4298950" cy="4211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84263"/>
            <a:ext cx="8229600" cy="8302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4040188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47951"/>
            <a:ext cx="4040188" cy="34782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5500" y="1906588"/>
            <a:ext cx="4041775" cy="7413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6999"/>
            <a:ext cx="4041775" cy="3459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5100A30-C742-4E6F-A9D5-C2047962B108}" type="datetime1">
              <a:rPr lang="en-US" smtClean="0"/>
              <a:t>8/29/2013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8C64E271-3393-45EF-877F-FFC06C4D6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AAA1-97F1-4A04-9FA6-CC410171D84D}" type="datetime1">
              <a:rPr lang="en-US" smtClean="0"/>
              <a:t>8/29/2013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1F27299-7934-46F6-B99A-F9E924C387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Carl M. Burnett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8B0-50F0-4648-8734-5E7B4D16E1DE}" type="datetime1">
              <a:rPr lang="en-US" smtClean="0"/>
              <a:t>8/29/2013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EC4552-FCE3-4759-9876-AA52C261594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457950"/>
            <a:ext cx="2895600" cy="266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Copyright © Carl M. Burnett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6" y="1219199"/>
            <a:ext cx="3028949" cy="68580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6825"/>
            <a:ext cx="5111750" cy="48593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B4BD3-3C48-4084-9743-03617460F17D}" type="datetime1">
              <a:rPr lang="en-US" smtClean="0"/>
              <a:t>8/29/2013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7C17918-3BC8-4F8E-BE1F-554D02C99B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1"/>
          <p:cNvSpPr txBox="1">
            <a:spLocks/>
          </p:cNvSpPr>
          <p:nvPr userDrawn="1"/>
        </p:nvSpPr>
        <p:spPr>
          <a:xfrm>
            <a:off x="3267075" y="6486525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6374AA3-9D63-4121-8B32-3F4B489A9C77}" type="datetime1">
              <a:rPr lang="en-US" smtClean="0"/>
              <a:t>8/29/2013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36555B21-0658-4006-B819-488C74EC51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1"/>
          <p:cNvSpPr txBox="1">
            <a:spLocks/>
          </p:cNvSpPr>
          <p:nvPr userDrawn="1"/>
        </p:nvSpPr>
        <p:spPr>
          <a:xfrm>
            <a:off x="3124200" y="6486525"/>
            <a:ext cx="2895600" cy="26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sz="900" b="1"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Copyright © Carl M. Burnett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6372225"/>
            <a:ext cx="9144000" cy="485775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100000">
                <a:schemeClr val="bg1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0" y="1044575"/>
            <a:ext cx="8762999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36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3700" y="1933575"/>
            <a:ext cx="8750300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>
          <a:xfrm>
            <a:off x="381000" y="6489700"/>
            <a:ext cx="21336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effectLst/>
              </a:defRPr>
            </a:lvl1pPr>
          </a:lstStyle>
          <a:p>
            <a:fld id="{CA76F35E-DC9F-4736-975C-CFFCD05FDE97}" type="datetime1">
              <a:rPr lang="en-US" smtClean="0"/>
              <a:t>8/29/2013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6753225" y="6467474"/>
            <a:ext cx="2133600" cy="2667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3255885-CF94-499A-8DBB-B56BF80147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6391275"/>
            <a:ext cx="9144000" cy="9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6438900"/>
            <a:ext cx="2895600" cy="282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9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Carl M. Burnett</a:t>
            </a:r>
            <a:endParaRPr lang="en-US" dirty="0" smtClean="0"/>
          </a:p>
        </p:txBody>
      </p:sp>
      <p:pic>
        <p:nvPicPr>
          <p:cNvPr id="17" name="Picture 16" descr="Image5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-1" y="0"/>
            <a:ext cx="4572001" cy="838200"/>
          </a:xfrm>
          <a:prstGeom prst="rect">
            <a:avLst/>
          </a:prstGeom>
        </p:spPr>
      </p:pic>
      <p:pic>
        <p:nvPicPr>
          <p:cNvPr id="19" name="Picture 18" descr="ITI_Logo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572000" y="0"/>
            <a:ext cx="4572000" cy="838200"/>
          </a:xfrm>
          <a:prstGeom prst="rect">
            <a:avLst/>
          </a:prstGeom>
        </p:spPr>
      </p:pic>
      <p:cxnSp>
        <p:nvCxnSpPr>
          <p:cNvPr id="20" name="Straight Connector 19"/>
          <p:cNvCxnSpPr/>
          <p:nvPr/>
        </p:nvCxnSpPr>
        <p:spPr>
          <a:xfrm>
            <a:off x="0" y="819150"/>
            <a:ext cx="9144000" cy="9525"/>
          </a:xfrm>
          <a:prstGeom prst="line">
            <a:avLst/>
          </a:prstGeom>
          <a:ln w="381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3600" b="1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rgbClr val="A50021"/>
        </a:buClr>
        <a:defRPr sz="4400" b="1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Font typeface="Wingdings" pitchFamily="2" charset="2"/>
        <a:buChar char="§"/>
        <a:defRPr sz="18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E3B8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C++#cite_note-5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943" y="3145971"/>
            <a:ext cx="7990114" cy="936172"/>
          </a:xfrm>
        </p:spPr>
        <p:txBody>
          <a:bodyPr/>
          <a:lstStyle/>
          <a:p>
            <a:pPr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4</a:t>
            </a:r>
            <a:b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www.profburnett.com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1044574"/>
            <a:ext cx="8762999" cy="1382939"/>
          </a:xfrm>
        </p:spPr>
        <p:txBody>
          <a:bodyPr/>
          <a:lstStyle/>
          <a:p>
            <a:pPr>
              <a:defRPr/>
            </a:pPr>
            <a:r>
              <a:rPr lang="en-US" sz="4400" dirty="0"/>
              <a:t>CMP 839: </a:t>
            </a:r>
            <a:r>
              <a:rPr lang="en-US" sz="4400" dirty="0" smtClean="0"/>
              <a:t>Programming Fundamentals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ASP.NET </a:t>
            </a:r>
            <a:r>
              <a:rPr lang="en-US" dirty="0" smtClean="0">
                <a:ea typeface="ＭＳ Ｐゴシック" pitchFamily="34" charset="-128"/>
              </a:rPr>
              <a:t>– </a:t>
            </a:r>
            <a:r>
              <a:rPr lang="en-US" dirty="0"/>
              <a:t>Web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</a:t>
            </a:r>
            <a:r>
              <a:rPr lang="en-US" dirty="0"/>
              <a:t>ASP.NET </a:t>
            </a:r>
            <a:endParaRPr lang="en-US" dirty="0" smtClean="0"/>
          </a:p>
          <a:p>
            <a:r>
              <a:rPr lang="en-US" dirty="0" smtClean="0"/>
              <a:t>Event </a:t>
            </a:r>
            <a:r>
              <a:rPr lang="en-US" dirty="0"/>
              <a:t>Driven </a:t>
            </a:r>
            <a:r>
              <a:rPr lang="en-US" dirty="0" smtClean="0"/>
              <a:t>Model</a:t>
            </a:r>
          </a:p>
          <a:p>
            <a:r>
              <a:rPr lang="en-US" dirty="0" smtClean="0"/>
              <a:t>Web </a:t>
            </a:r>
            <a:r>
              <a:rPr lang="en-US" dirty="0"/>
              <a:t>pages with added server controls, server events, and server code.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1797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</a:t>
            </a:r>
            <a:r>
              <a:rPr lang="en-US" dirty="0" smtClean="0"/>
              <a:t># –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716612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4824" y="2686883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[10];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824" y="3252787"/>
            <a:ext cx="716612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[4] (23, 8, 94, 102);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824" y="3919537"/>
            <a:ext cx="5005856" cy="13234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[4];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 = 23;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[1] = 8;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[2] = 94;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102;</a:t>
            </a:r>
          </a:p>
        </p:txBody>
      </p:sp>
    </p:spTree>
    <p:extLst>
      <p:ext uri="{BB962C8B-B14F-4D97-AF65-F5344CB8AC3E}">
        <p14:creationId xmlns:p14="http://schemas.microsoft.com/office/powerpoint/2010/main" val="296438743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95831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</a:t>
            </a:r>
            <a:r>
              <a:rPr lang="en-US" dirty="0" smtClean="0"/>
              <a:t># –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6714" y="1832609"/>
            <a:ext cx="4188126" cy="23083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275" y="4422933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Create an Object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46714" y="4864654"/>
            <a:ext cx="4908216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6714" y="5550454"/>
            <a:ext cx="4525796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furniture table = new furniture();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99014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– Objects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3874" y="392394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C# Inheritance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3874" y="1912262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Jave</a:t>
            </a:r>
            <a:r>
              <a:rPr lang="en-US" b="1" dirty="0" smtClean="0"/>
              <a:t> Inheritance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3874" y="2510194"/>
            <a:ext cx="522825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classinheritfrom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code goes here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3874" y="4468534"/>
            <a:ext cx="457674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classinheritfrom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code goes here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158143112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Perl and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Scripting Languages</a:t>
            </a:r>
          </a:p>
          <a:p>
            <a:r>
              <a:rPr lang="en-US" dirty="0" smtClean="0"/>
              <a:t>Allows Variables to be different data types</a:t>
            </a:r>
          </a:p>
          <a:p>
            <a:r>
              <a:rPr lang="en-US" dirty="0" smtClean="0"/>
              <a:t>Perl offers multiple commands per function</a:t>
            </a:r>
          </a:p>
          <a:p>
            <a:r>
              <a:rPr lang="en-US" dirty="0" smtClean="0"/>
              <a:t>Python offers small number of commands</a:t>
            </a:r>
          </a:p>
          <a:p>
            <a:r>
              <a:rPr lang="en-US" dirty="0" smtClean="0"/>
              <a:t>Perl syntax similar to C/C++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88324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Perl and Python Program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24719" y="1866900"/>
            <a:ext cx="5368777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“This is s simple Perl program. \n”;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xit;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953" y="428267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Python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24721" y="4322713"/>
            <a:ext cx="487505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 “This is s simple Perl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program.”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1953" y="18669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Perl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624721" y="2767280"/>
            <a:ext cx="1418978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$x &gt; 5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command1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command2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24719" y="4817060"/>
            <a:ext cx="154241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x &gt; 5: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command1;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command2;</a:t>
            </a:r>
          </a:p>
        </p:txBody>
      </p:sp>
    </p:spTree>
    <p:extLst>
      <p:ext uri="{BB962C8B-B14F-4D97-AF65-F5344CB8AC3E}">
        <p14:creationId xmlns:p14="http://schemas.microsoft.com/office/powerpoint/2010/main" val="378196029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and Python Comments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1953" y="342542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Python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31953" y="18669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Perl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24719" y="1866900"/>
            <a:ext cx="5368777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This is a comment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“This is s simple Perl program. \n”;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xit;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24721" y="3431173"/>
            <a:ext cx="5615640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"""This is a multiple comment.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The triple quotes highlight the beginning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and the end of the comment. """  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print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“This is s simple Perl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program.”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590067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and Python 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71541" y="2323802"/>
            <a:ext cx="92525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myVar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1541" y="4068960"/>
            <a:ext cx="1048685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duedate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953" y="3425428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Python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31953" y="1866900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968365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and Python Operators </a:t>
            </a:r>
            <a:r>
              <a:rPr lang="en-US" dirty="0" smtClean="0"/>
              <a:t>- Math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0126067"/>
              </p:ext>
            </p:extLst>
          </p:nvPr>
        </p:nvGraphicFramePr>
        <p:xfrm>
          <a:off x="196849" y="1990725"/>
          <a:ext cx="8750301" cy="320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0650"/>
                <a:gridCol w="3172884"/>
                <a:gridCol w="2916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Mathematical</a:t>
                      </a:r>
                      <a:r>
                        <a:rPr lang="en-US" baseline="0" dirty="0" smtClean="0"/>
                        <a:t>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+</a:t>
                      </a:r>
                      <a:r>
                        <a:rPr lang="en-US" b="1" baseline="0" dirty="0" smtClean="0"/>
                        <a:t> 3.4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Subtraction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203.9 – 9.12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Multiplication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 * 146.7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 / 8.41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Modula 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35 % 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**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Exponentiation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5**2</a:t>
                      </a:r>
                      <a:r>
                        <a:rPr lang="en-US" b="1" baseline="0" dirty="0" smtClean="0"/>
                        <a:t> = 25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Divmod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x,y</a:t>
                      </a:r>
                      <a:r>
                        <a:rPr lang="en-US" b="1" dirty="0" smtClean="0"/>
                        <a:t>)</a:t>
                      </a:r>
                    </a:p>
                    <a:p>
                      <a:pPr algn="ctr"/>
                      <a:r>
                        <a:rPr lang="en-US" sz="1600" b="1" i="1" dirty="0" smtClean="0"/>
                        <a:t>Python</a:t>
                      </a:r>
                      <a:r>
                        <a:rPr lang="en-US" sz="1600" b="1" i="1" baseline="0" dirty="0" smtClean="0"/>
                        <a:t> Only</a:t>
                      </a:r>
                      <a:endParaRPr lang="en-US" sz="1600" b="1" i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Returns</a:t>
                      </a:r>
                      <a:r>
                        <a:rPr lang="en-US" b="1" baseline="0" dirty="0" smtClean="0"/>
                        <a:t> both x/y and </a:t>
                      </a:r>
                      <a:r>
                        <a:rPr lang="en-US" b="1" baseline="0" dirty="0" err="1" smtClean="0"/>
                        <a:t>x%y</a:t>
                      </a:r>
                      <a:endParaRPr lang="en-US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Divnod</a:t>
                      </a:r>
                      <a:r>
                        <a:rPr lang="en-US" b="1" baseline="0" dirty="0" smtClean="0"/>
                        <a:t> (12,8) = (1,4)</a:t>
                      </a:r>
                      <a:endParaRPr lang="en-US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9367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and Python Operators </a:t>
            </a:r>
            <a:r>
              <a:rPr lang="en-US" dirty="0" smtClean="0"/>
              <a:t>- Relational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598918"/>
              </p:ext>
            </p:extLst>
          </p:nvPr>
        </p:nvGraphicFramePr>
        <p:xfrm>
          <a:off x="1435100" y="2333625"/>
          <a:ext cx="6273800" cy="3205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4770"/>
                <a:gridCol w="366903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Relational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==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Equals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!=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equal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 or equal to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 </a:t>
                      </a:r>
                      <a:r>
                        <a:rPr lang="en-US" b="1" dirty="0" smtClean="0"/>
                        <a:t>or equal to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&lt;=</a:t>
                      </a:r>
                      <a:r>
                        <a:rPr lang="en-US" b="1" baseline="0" dirty="0" smtClean="0"/>
                        <a:t>&gt;</a:t>
                      </a:r>
                      <a:br>
                        <a:rPr lang="en-US" b="1" baseline="0" dirty="0" smtClean="0"/>
                      </a:br>
                      <a:r>
                        <a:rPr lang="en-US" sz="1600" b="1" i="1" baseline="0" dirty="0" smtClean="0"/>
                        <a:t>Perl Only</a:t>
                      </a:r>
                      <a:endParaRPr lang="en-US" sz="1600" b="1" i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Comparison with signed results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804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ASP.NET – Web Pages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Razor?</a:t>
            </a:r>
          </a:p>
          <a:p>
            <a:pPr lvl="1"/>
            <a:r>
              <a:rPr lang="en-US" dirty="0"/>
              <a:t>Razor is a markup syntax for adding server-based code to web pages</a:t>
            </a:r>
          </a:p>
          <a:p>
            <a:pPr lvl="1"/>
            <a:r>
              <a:rPr lang="en-US" dirty="0"/>
              <a:t>Razor has the power of traditional ASP.NET markup, but is easier to learn, and easier to use</a:t>
            </a:r>
          </a:p>
          <a:p>
            <a:pPr lvl="1"/>
            <a:r>
              <a:rPr lang="en-US" dirty="0"/>
              <a:t>Razor is a server side markup syntax much like ASP and PHP</a:t>
            </a:r>
          </a:p>
          <a:p>
            <a:pPr lvl="1"/>
            <a:r>
              <a:rPr lang="en-US" dirty="0"/>
              <a:t>Razor supports C# and Visual Basic programming languages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889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and Python Operators </a:t>
            </a:r>
            <a:r>
              <a:rPr lang="en-US" dirty="0" smtClean="0"/>
              <a:t>- Logical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8436094"/>
              </p:ext>
            </p:extLst>
          </p:nvPr>
        </p:nvGraphicFramePr>
        <p:xfrm>
          <a:off x="196850" y="1933575"/>
          <a:ext cx="8750300" cy="2778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75150"/>
                <a:gridCol w="4375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Logical</a:t>
                      </a:r>
                      <a:r>
                        <a:rPr lang="en-US" sz="1400" baseline="0" dirty="0" smtClean="0"/>
                        <a:t> Operators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Truth Table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&amp;&amp; (AND)</a:t>
                      </a:r>
                      <a:br>
                        <a:rPr lang="en-US" sz="1400" b="1" dirty="0" smtClean="0"/>
                      </a:br>
                      <a:r>
                        <a:rPr lang="en-US" sz="1400" b="1" i="1" dirty="0" smtClean="0"/>
                        <a:t>Perl &amp; </a:t>
                      </a:r>
                      <a:r>
                        <a:rPr lang="en-US" sz="1400" b="1" i="1" dirty="0" err="1" smtClean="0"/>
                        <a:t>Phyton</a:t>
                      </a:r>
                      <a:endParaRPr lang="en-US" sz="1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</a:t>
                      </a:r>
                      <a:r>
                        <a:rPr lang="en-US" sz="1400" b="1" baseline="0" dirty="0" smtClean="0"/>
                        <a:t> &amp;&amp; 1 = 1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1</a:t>
                      </a:r>
                      <a:r>
                        <a:rPr lang="en-US" sz="1400" b="1" baseline="0" dirty="0" smtClean="0"/>
                        <a:t> &amp;&amp; 0= 0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baseline="0" dirty="0" smtClean="0"/>
                        <a:t>0 &amp;&amp; </a:t>
                      </a:r>
                      <a:r>
                        <a:rPr lang="en-US" sz="1400" b="1" dirty="0" smtClean="0"/>
                        <a:t>1</a:t>
                      </a:r>
                      <a:r>
                        <a:rPr lang="en-US" sz="1400" b="1" baseline="0" dirty="0" smtClean="0"/>
                        <a:t> = 0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0 &amp;&amp; 0 = 0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|| (OR)</a:t>
                      </a:r>
                    </a:p>
                    <a:p>
                      <a:pPr algn="ctr"/>
                      <a:r>
                        <a:rPr lang="en-US" sz="1400" b="1" i="1" dirty="0" smtClean="0"/>
                        <a:t>Perl &amp; </a:t>
                      </a:r>
                      <a:r>
                        <a:rPr lang="en-US" sz="1400" b="1" i="1" dirty="0" err="1" smtClean="0"/>
                        <a:t>Phyton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1</a:t>
                      </a:r>
                      <a:r>
                        <a:rPr lang="en-US" sz="1400" b="1" baseline="0" dirty="0" smtClean="0"/>
                        <a:t> || 1 = 1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1</a:t>
                      </a:r>
                      <a:r>
                        <a:rPr lang="en-US" sz="1400" b="1" baseline="0" dirty="0" smtClean="0"/>
                        <a:t> || 0 = 1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0 || 1 = 1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0 || 0 = 0 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!</a:t>
                      </a:r>
                      <a:br>
                        <a:rPr lang="en-US" sz="1400" b="1" dirty="0" smtClean="0"/>
                      </a:br>
                      <a:r>
                        <a:rPr lang="en-US" sz="1400" b="1" i="1" dirty="0" smtClean="0"/>
                        <a:t>Perl not </a:t>
                      </a:r>
                      <a:r>
                        <a:rPr lang="en-US" sz="1400" b="1" i="1" dirty="0" err="1" smtClean="0"/>
                        <a:t>Phyton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!1</a:t>
                      </a:r>
                      <a:r>
                        <a:rPr lang="en-US" sz="1400" b="1" baseline="0" dirty="0" smtClean="0"/>
                        <a:t> = False (0)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!</a:t>
                      </a:r>
                      <a:r>
                        <a:rPr lang="en-US" sz="1400" b="1" baseline="0" dirty="0" smtClean="0"/>
                        <a:t> 0= True(1)</a:t>
                      </a:r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5762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and Python - Using Operators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1773555"/>
            <a:ext cx="7509510" cy="5124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3404" y="284226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+ 1;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6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6</a:t>
            </a: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3414" y="466344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- 1;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5929" y="282321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j++;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6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19100" y="232410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Increment Operators</a:t>
            </a:r>
            <a:endParaRPr lang="en-US" kern="0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551029" y="390525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Decrement Operators</a:t>
            </a:r>
            <a:endParaRPr lang="en-US" kern="0" dirty="0"/>
          </a:p>
        </p:txBody>
      </p:sp>
      <p:sp>
        <p:nvSpPr>
          <p:cNvPr id="15" name="Rectangle 14"/>
          <p:cNvSpPr/>
          <p:nvPr/>
        </p:nvSpPr>
        <p:spPr>
          <a:xfrm>
            <a:off x="5465929" y="466344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j--;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4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152694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Perl and Python Operators </a:t>
            </a:r>
            <a:r>
              <a:rPr lang="en-US" sz="3200" dirty="0" smtClean="0"/>
              <a:t>- Assignment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7678282"/>
              </p:ext>
            </p:extLst>
          </p:nvPr>
        </p:nvGraphicFramePr>
        <p:xfrm>
          <a:off x="196849" y="2316480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070"/>
                <a:gridCol w="3241464"/>
                <a:gridCol w="2916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Addition</a:t>
                      </a:r>
                      <a:r>
                        <a:rPr lang="en-US" b="1" baseline="0" dirty="0" smtClean="0"/>
                        <a:t>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+= 7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+ 7)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Subtraction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-= 4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- 4)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Multiplication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*= y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* y)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Division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/= 3.5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/3.5)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Module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%= 2.8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% 2.8)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37571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6952"/>
            <a:ext cx="8762999" cy="884238"/>
          </a:xfrm>
        </p:spPr>
        <p:txBody>
          <a:bodyPr/>
          <a:lstStyle/>
          <a:p>
            <a:r>
              <a:rPr lang="en-US" sz="3200" dirty="0" smtClean="0"/>
              <a:t>Perl – Branching Statements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6476" y="2500848"/>
            <a:ext cx="243410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command1;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command2;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40514" y="1999295"/>
            <a:ext cx="2480068" cy="38671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IF Statement</a:t>
            </a:r>
            <a:endParaRPr lang="en-US" sz="2000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6160770" y="1994534"/>
            <a:ext cx="281178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</a:t>
            </a:r>
            <a:r>
              <a:rPr lang="en-US" sz="2000" kern="0" dirty="0" err="1" smtClean="0"/>
              <a:t>ElseIF</a:t>
            </a:r>
            <a:r>
              <a:rPr lang="en-US" sz="2000" kern="0" dirty="0" smtClean="0"/>
              <a:t> Statement</a:t>
            </a:r>
            <a:endParaRPr lang="en-US" sz="2000" kern="0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3166594" y="1994534"/>
            <a:ext cx="2480068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IF-Else Statement</a:t>
            </a:r>
            <a:endParaRPr lang="en-US" sz="2000" kern="0" dirty="0"/>
          </a:p>
        </p:txBody>
      </p:sp>
      <p:sp>
        <p:nvSpPr>
          <p:cNvPr id="14" name="Rectangle 13"/>
          <p:cNvSpPr/>
          <p:nvPr/>
        </p:nvSpPr>
        <p:spPr>
          <a:xfrm>
            <a:off x="3166594" y="2500848"/>
            <a:ext cx="2434106" cy="23083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command1;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command2;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 {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command2;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160770" y="2500848"/>
            <a:ext cx="2811780" cy="329320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(condition1)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command1;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command2;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lseif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(condition2) {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command2;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condition3)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command1;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command2;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28184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Python – Branching Statements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0514" y="2621815"/>
            <a:ext cx="243410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(condition):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command1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40514" y="2115501"/>
            <a:ext cx="2480068" cy="38671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IF-Else Statement</a:t>
            </a:r>
            <a:endParaRPr lang="en-US" sz="2000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6035040" y="2115501"/>
            <a:ext cx="281178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</a:t>
            </a:r>
            <a:r>
              <a:rPr lang="en-US" sz="2000" kern="0" dirty="0" err="1" smtClean="0"/>
              <a:t>ElseIF</a:t>
            </a:r>
            <a:r>
              <a:rPr lang="en-US" sz="2000" kern="0" dirty="0" smtClean="0"/>
              <a:t> Statement</a:t>
            </a:r>
            <a:endParaRPr lang="en-US" sz="2000" kern="0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3331966" y="2115501"/>
            <a:ext cx="2480068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IF-Else Statement</a:t>
            </a:r>
            <a:endParaRPr lang="en-US" sz="2000" kern="0" dirty="0"/>
          </a:p>
        </p:txBody>
      </p:sp>
      <p:sp>
        <p:nvSpPr>
          <p:cNvPr id="14" name="Rectangle 13"/>
          <p:cNvSpPr/>
          <p:nvPr/>
        </p:nvSpPr>
        <p:spPr>
          <a:xfrm>
            <a:off x="3331966" y="2621815"/>
            <a:ext cx="2434106" cy="15696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(condition):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command1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command2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23876" y="2644170"/>
            <a:ext cx="2725813" cy="23083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(condition1):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command1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command2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condition2):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command2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condition3):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command1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40107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and </a:t>
            </a:r>
            <a:r>
              <a:rPr lang="en-US" dirty="0" smtClean="0"/>
              <a:t>Python – Looping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724" y="2038350"/>
            <a:ext cx="500585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increment)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724" y="3114675"/>
            <a:ext cx="389714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1;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4;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4257" y="417576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Python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7040" y="185368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Perl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467382" y="4718685"/>
            <a:ext cx="3304518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variable in (list):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963182" y="4718684"/>
            <a:ext cx="3304518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x in (1,2,3,4,5):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print x</a:t>
            </a:r>
          </a:p>
        </p:txBody>
      </p:sp>
    </p:spTree>
    <p:extLst>
      <p:ext uri="{BB962C8B-B14F-4D97-AF65-F5344CB8AC3E}">
        <p14:creationId xmlns:p14="http://schemas.microsoft.com/office/powerpoint/2010/main" val="67976400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Perl and </a:t>
            </a:r>
            <a:r>
              <a:rPr lang="en-US" dirty="0" smtClean="0"/>
              <a:t>Python –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257306"/>
            <a:ext cx="276557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return $value;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4257" y="417576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Python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7040" y="185368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Perl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572000" y="2223016"/>
            <a:ext cx="4034790" cy="15696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ub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foreach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(@_)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return $value;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4257" y="4695706"/>
            <a:ext cx="4083434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Commands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return value</a:t>
            </a:r>
          </a:p>
        </p:txBody>
      </p:sp>
    </p:spTree>
    <p:extLst>
      <p:ext uri="{BB962C8B-B14F-4D97-AF65-F5344CB8AC3E}">
        <p14:creationId xmlns:p14="http://schemas.microsoft.com/office/powerpoint/2010/main" val="309738261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Perl </a:t>
            </a:r>
            <a:r>
              <a:rPr lang="en-US" dirty="0"/>
              <a:t>-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351995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variable;  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6354" y="2076450"/>
            <a:ext cx="342470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MyGrades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char grade;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class_number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71117438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</a:t>
            </a:r>
            <a:r>
              <a:rPr lang="en-US" dirty="0" smtClean="0"/>
              <a:t># –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716612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arraysize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4824" y="2686883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[10];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824" y="3252787"/>
            <a:ext cx="716612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[4] (23, 8, 94, 102);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824" y="3919537"/>
            <a:ext cx="5005856" cy="13234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[]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[4];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 = 23;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[1] = 8;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[2] = 94;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102;</a:t>
            </a:r>
          </a:p>
        </p:txBody>
      </p:sp>
    </p:spTree>
    <p:extLst>
      <p:ext uri="{BB962C8B-B14F-4D97-AF65-F5344CB8AC3E}">
        <p14:creationId xmlns:p14="http://schemas.microsoft.com/office/powerpoint/2010/main" val="1917590637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091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ASP.NET – Web Pages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Razor Helpers</a:t>
            </a:r>
          </a:p>
          <a:p>
            <a:pPr lvl="1"/>
            <a:r>
              <a:rPr lang="en-US" dirty="0" smtClean="0"/>
              <a:t>Web </a:t>
            </a:r>
            <a:r>
              <a:rPr lang="en-US" dirty="0"/>
              <a:t>Grid</a:t>
            </a:r>
          </a:p>
          <a:p>
            <a:pPr lvl="1"/>
            <a:r>
              <a:rPr lang="en-US" dirty="0"/>
              <a:t>Web Graphics</a:t>
            </a:r>
          </a:p>
          <a:p>
            <a:pPr lvl="1"/>
            <a:r>
              <a:rPr lang="en-US" dirty="0"/>
              <a:t>Google Analytics</a:t>
            </a:r>
          </a:p>
          <a:p>
            <a:pPr lvl="1"/>
            <a:r>
              <a:rPr lang="en-US" dirty="0"/>
              <a:t>Facebook Integration</a:t>
            </a:r>
          </a:p>
          <a:p>
            <a:pPr lvl="1"/>
            <a:r>
              <a:rPr lang="en-US" dirty="0"/>
              <a:t>Twitter Integration</a:t>
            </a:r>
          </a:p>
          <a:p>
            <a:pPr lvl="1"/>
            <a:r>
              <a:rPr lang="en-US" dirty="0"/>
              <a:t>Sending Email</a:t>
            </a:r>
          </a:p>
          <a:p>
            <a:pPr lvl="1"/>
            <a:r>
              <a:rPr lang="en-US" dirty="0"/>
              <a:t>Validation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80303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</a:t>
            </a:r>
            <a:r>
              <a:rPr lang="en-US" dirty="0" smtClean="0"/>
              <a:t># –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6714" y="1832609"/>
            <a:ext cx="4188126" cy="230832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275" y="4422933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Create an Object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46714" y="4864654"/>
            <a:ext cx="4908216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6714" y="5550454"/>
            <a:ext cx="4525796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furniture table = new furniture();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566396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– Objects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3874" y="392394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C# Inheritance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3874" y="1912262"/>
            <a:ext cx="1992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Jave</a:t>
            </a:r>
            <a:r>
              <a:rPr lang="en-US" b="1" dirty="0" smtClean="0"/>
              <a:t> Inheritance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3874" y="2510194"/>
            <a:ext cx="522825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classinheritfrom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code goes here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3874" y="4468534"/>
            <a:ext cx="457674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classinheritfrom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code goes here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144823572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</a:t>
            </a:r>
            <a:r>
              <a:rPr lang="en-US" dirty="0"/>
              <a:t>Query </a:t>
            </a:r>
            <a:r>
              <a:rPr lang="en-US" dirty="0" smtClean="0"/>
              <a:t>Language - SQL</a:t>
            </a:r>
            <a:endParaRPr lang="en-US" dirty="0"/>
          </a:p>
          <a:p>
            <a:r>
              <a:rPr lang="en-US" dirty="0"/>
              <a:t>SQL lets you access and manipulate databases</a:t>
            </a:r>
          </a:p>
          <a:p>
            <a:r>
              <a:rPr lang="en-US" dirty="0"/>
              <a:t>SQL is an ANSI </a:t>
            </a:r>
            <a:r>
              <a:rPr lang="en-US" dirty="0" smtClean="0"/>
              <a:t>standard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3646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SQL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site accesses data </a:t>
            </a:r>
            <a:r>
              <a:rPr lang="en-US" dirty="0"/>
              <a:t>from a </a:t>
            </a:r>
            <a:r>
              <a:rPr lang="en-US" dirty="0" smtClean="0"/>
              <a:t>database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a server-side scripting language, like PHP or </a:t>
            </a:r>
            <a:r>
              <a:rPr lang="en-US" dirty="0" smtClean="0"/>
              <a:t>ASP to access data</a:t>
            </a:r>
            <a:endParaRPr lang="en-US" dirty="0"/>
          </a:p>
          <a:p>
            <a:r>
              <a:rPr lang="en-US" dirty="0" smtClean="0"/>
              <a:t>SQL inserts, extracts and updates data in a DBMS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36160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8750300" cy="1929765"/>
          </a:xfrm>
        </p:spPr>
        <p:txBody>
          <a:bodyPr/>
          <a:lstStyle/>
          <a:p>
            <a:r>
              <a:rPr lang="en-US" dirty="0" smtClean="0"/>
              <a:t>SQL </a:t>
            </a:r>
            <a:r>
              <a:rPr lang="en-US" dirty="0"/>
              <a:t>is NOT case sensitive: SELECT is the same as </a:t>
            </a:r>
            <a:r>
              <a:rPr lang="en-US" dirty="0" smtClean="0"/>
              <a:t>select</a:t>
            </a:r>
          </a:p>
          <a:p>
            <a:r>
              <a:rPr lang="en-US" dirty="0"/>
              <a:t>The following SQL statement selects all the records in the "Customers" table: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3894" y="4007524"/>
            <a:ext cx="5228256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* FROM Customers;</a:t>
            </a:r>
          </a:p>
        </p:txBody>
      </p:sp>
    </p:spTree>
    <p:extLst>
      <p:ext uri="{BB962C8B-B14F-4D97-AF65-F5344CB8AC3E}">
        <p14:creationId xmlns:p14="http://schemas.microsoft.com/office/powerpoint/2010/main" val="263962142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SQL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SELECT </a:t>
            </a:r>
            <a:r>
              <a:rPr lang="en-US" sz="2000" dirty="0"/>
              <a:t>- extracts data from a database</a:t>
            </a:r>
          </a:p>
          <a:p>
            <a:r>
              <a:rPr lang="en-US" sz="2000" dirty="0"/>
              <a:t>UPDATE - updates data in a database</a:t>
            </a:r>
          </a:p>
          <a:p>
            <a:r>
              <a:rPr lang="en-US" sz="2000" dirty="0"/>
              <a:t>DELETE - deletes data from a database</a:t>
            </a:r>
          </a:p>
          <a:p>
            <a:r>
              <a:rPr lang="en-US" sz="2000" dirty="0"/>
              <a:t>INSERT INTO - inserts new data into a database</a:t>
            </a:r>
          </a:p>
          <a:p>
            <a:r>
              <a:rPr lang="en-US" sz="2000" dirty="0"/>
              <a:t>CREATE DATABASE - creates a new database</a:t>
            </a:r>
          </a:p>
          <a:p>
            <a:r>
              <a:rPr lang="en-US" sz="2000" dirty="0"/>
              <a:t>ALTER DATABASE - modifies a database</a:t>
            </a:r>
          </a:p>
          <a:p>
            <a:r>
              <a:rPr lang="en-US" sz="2000" dirty="0"/>
              <a:t>CREATE TABLE - creates a new table</a:t>
            </a:r>
          </a:p>
          <a:p>
            <a:r>
              <a:rPr lang="en-US" sz="2000" dirty="0"/>
              <a:t>ALTER TABLE - modifies a table</a:t>
            </a:r>
          </a:p>
          <a:p>
            <a:r>
              <a:rPr lang="en-US" sz="2000" dirty="0"/>
              <a:t>DROP TABLE - deletes a table</a:t>
            </a:r>
          </a:p>
          <a:p>
            <a:r>
              <a:rPr lang="en-US" sz="2000" dirty="0"/>
              <a:t>CREATE INDEX - creates an index (search key)</a:t>
            </a:r>
          </a:p>
          <a:p>
            <a:r>
              <a:rPr lang="en-US" sz="2000" dirty="0"/>
              <a:t>DROP INDEX - deletes an index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51471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</a:t>
            </a:r>
            <a:r>
              <a:rPr lang="en-US" dirty="0" smtClean="0"/>
              <a:t>Commands - </a:t>
            </a:r>
            <a:r>
              <a:rPr lang="en-US" dirty="0"/>
              <a:t>SELECT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8174" y="2430184"/>
            <a:ext cx="5228256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CustomerName,City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FROM Customers; 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174" y="187273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98174" y="305966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 </a:t>
            </a:r>
            <a:r>
              <a:rPr lang="en-US" b="1" dirty="0"/>
              <a:t>DISTINCT 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8174" y="3565564"/>
            <a:ext cx="5228256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DISTINCT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column_name,column_name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330" y="436649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SELECT WHERE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98174" y="4918114"/>
            <a:ext cx="522825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column_name,column_name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table_name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column_name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operator value;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28244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Commands - INSERT INTO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8174" y="2049184"/>
            <a:ext cx="5228256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table_name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(value1,value2,value3,...);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8174" y="3344584"/>
            <a:ext cx="522825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INSERT INTO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table_name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(column1,column2,column3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,...)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VALUES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(value1,value2,value3,...);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8703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Commands - </a:t>
            </a:r>
            <a:r>
              <a:rPr lang="en-US" dirty="0" smtClean="0"/>
              <a:t>UPDATE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8174" y="2140624"/>
            <a:ext cx="522825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UPDATE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table_name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SET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column1=value1,column2=value2,...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some_column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some_value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51208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Commands - DELETE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98174" y="2140624"/>
            <a:ext cx="5228256" cy="5847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DELETE FROM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table_name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some_column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some_value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05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ASP.NET – Development Environments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74" y="2183586"/>
            <a:ext cx="2698901" cy="6396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774" y="2183587"/>
            <a:ext cx="4087347" cy="63962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422520" y="2978318"/>
            <a:ext cx="2133854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MVC </a:t>
            </a:r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Web </a:t>
            </a:r>
            <a:r>
              <a:rPr lang="en-US" sz="2800" b="1" dirty="0"/>
              <a:t>Forms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9617" y="3442216"/>
            <a:ext cx="2707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Web Page Model </a:t>
            </a:r>
          </a:p>
        </p:txBody>
      </p:sp>
    </p:spTree>
    <p:extLst>
      <p:ext uri="{BB962C8B-B14F-4D97-AF65-F5344CB8AC3E}">
        <p14:creationId xmlns:p14="http://schemas.microsoft.com/office/powerpoint/2010/main" val="101714098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SQL Commands - CREATE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2929" y="2023110"/>
            <a:ext cx="2492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CREATE DATABASE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82930" y="2609254"/>
            <a:ext cx="3246120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CREATE DATABASE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dbname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4450" y="2604848"/>
            <a:ext cx="3246120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CREATE DATABASE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my_db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2930" y="3438644"/>
            <a:ext cx="1997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CREATE TABLE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82929" y="3939064"/>
            <a:ext cx="3989070" cy="18158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CREATE TABLE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table_name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column_name1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(size),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column_name2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(size),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column_name3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data_type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(size),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....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24450" y="3923348"/>
            <a:ext cx="3615690" cy="20621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CREATE TABLE Persons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PersonID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LastName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(255),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(255),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Address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(255),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City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varchar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(255)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3089724185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ＭＳ Ｐゴシック" pitchFamily="34" charset="-128"/>
              </a:rPr>
              <a:t>Part V – </a:t>
            </a:r>
            <a:r>
              <a:rPr lang="en-US" sz="2000" dirty="0"/>
              <a:t>Web </a:t>
            </a:r>
            <a:r>
              <a:rPr lang="en-US" sz="2000" dirty="0" smtClean="0"/>
              <a:t>Programming Languages</a:t>
            </a:r>
            <a:endParaRPr lang="en-US" sz="2000" dirty="0"/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Part V - Classic ASP &amp; ASP.NET </a:t>
            </a:r>
            <a:endParaRPr lang="en-US" sz="16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Part V - </a:t>
            </a:r>
            <a:r>
              <a:rPr lang="en-US" sz="1600" dirty="0" smtClean="0"/>
              <a:t>Chapter 4 – PHP 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Part V - </a:t>
            </a:r>
            <a:r>
              <a:rPr lang="en-US" sz="1600" dirty="0" smtClean="0"/>
              <a:t>Chapter 5 </a:t>
            </a:r>
            <a:r>
              <a:rPr lang="en-US" sz="1600" dirty="0"/>
              <a:t>– </a:t>
            </a:r>
            <a:r>
              <a:rPr lang="en-US" sz="1600" dirty="0" smtClean="0"/>
              <a:t>Ruby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Part V - </a:t>
            </a:r>
            <a:r>
              <a:rPr lang="en-US" sz="1600" dirty="0" smtClean="0"/>
              <a:t>XML</a:t>
            </a:r>
            <a:br>
              <a:rPr lang="en-US" sz="1600" dirty="0" smtClean="0"/>
            </a:br>
            <a:endParaRPr lang="en-US" sz="16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</a:rPr>
              <a:t>Part </a:t>
            </a:r>
            <a:r>
              <a:rPr lang="en-US" sz="2000" dirty="0" smtClean="0">
                <a:ea typeface="ＭＳ Ｐゴシック" pitchFamily="34" charset="-128"/>
              </a:rPr>
              <a:t>VI </a:t>
            </a:r>
            <a:r>
              <a:rPr lang="en-US" sz="2000" dirty="0">
                <a:ea typeface="ＭＳ Ｐゴシック" pitchFamily="34" charset="-128"/>
              </a:rPr>
              <a:t>– </a:t>
            </a:r>
            <a:r>
              <a:rPr lang="en-US" sz="2000" dirty="0"/>
              <a:t>Programming Language Syntax </a:t>
            </a:r>
            <a:endParaRPr lang="en-US" sz="2000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Part VI - Chapter 1 - </a:t>
            </a:r>
            <a:r>
              <a:rPr lang="en-US" sz="1600" dirty="0"/>
              <a:t>C and C</a:t>
            </a:r>
            <a:r>
              <a:rPr lang="en-US" sz="1600" dirty="0" smtClean="0"/>
              <a:t>++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Part VI - Chapter </a:t>
            </a:r>
            <a:r>
              <a:rPr lang="en-US" sz="1600" dirty="0" smtClean="0">
                <a:ea typeface="ＭＳ Ｐゴシック" pitchFamily="34" charset="-128"/>
              </a:rPr>
              <a:t>2 </a:t>
            </a:r>
            <a:r>
              <a:rPr lang="en-US" sz="1600" dirty="0">
                <a:ea typeface="ＭＳ Ｐゴシック" pitchFamily="34" charset="-128"/>
              </a:rPr>
              <a:t>- </a:t>
            </a:r>
            <a:r>
              <a:rPr lang="en-US" sz="1600" dirty="0" smtClean="0"/>
              <a:t>Java </a:t>
            </a:r>
            <a:r>
              <a:rPr lang="en-US" sz="1600" dirty="0"/>
              <a:t>and C</a:t>
            </a:r>
            <a:r>
              <a:rPr lang="en-US" sz="1600" dirty="0" smtClean="0"/>
              <a:t>#</a:t>
            </a:r>
          </a:p>
          <a:p>
            <a:pPr lvl="1">
              <a:defRPr/>
            </a:pPr>
            <a:r>
              <a:rPr lang="en-US" sz="1600" dirty="0">
                <a:ea typeface="ＭＳ Ｐゴシック" pitchFamily="34" charset="-128"/>
              </a:rPr>
              <a:t>Part VI - Chapter </a:t>
            </a:r>
            <a:r>
              <a:rPr lang="en-US" sz="1600" dirty="0" smtClean="0">
                <a:ea typeface="ＭＳ Ｐゴシック" pitchFamily="34" charset="-128"/>
              </a:rPr>
              <a:t>3 </a:t>
            </a:r>
            <a:r>
              <a:rPr lang="en-US" sz="1600" dirty="0">
                <a:ea typeface="ＭＳ Ｐゴシック" pitchFamily="34" charset="-128"/>
              </a:rPr>
              <a:t>- </a:t>
            </a:r>
            <a:r>
              <a:rPr lang="en-US" sz="1600" dirty="0" smtClean="0"/>
              <a:t>Perl </a:t>
            </a:r>
            <a:r>
              <a:rPr lang="en-US" sz="1600" dirty="0"/>
              <a:t>and </a:t>
            </a:r>
            <a:r>
              <a:rPr lang="en-US" sz="1600" dirty="0" smtClean="0"/>
              <a:t>Python</a:t>
            </a:r>
          </a:p>
          <a:p>
            <a:pPr lvl="1">
              <a:defRPr/>
            </a:pPr>
            <a:r>
              <a:rPr lang="en-US" sz="1600" dirty="0" smtClean="0">
                <a:ea typeface="ＭＳ Ｐゴシック" pitchFamily="34" charset="-128"/>
              </a:rPr>
              <a:t>Part </a:t>
            </a:r>
            <a:r>
              <a:rPr lang="en-US" sz="1600" dirty="0">
                <a:ea typeface="ＭＳ Ｐゴシック" pitchFamily="34" charset="-128"/>
              </a:rPr>
              <a:t>VI - </a:t>
            </a:r>
            <a:r>
              <a:rPr lang="en-US" sz="1600" dirty="0" smtClean="0"/>
              <a:t>SQL</a:t>
            </a:r>
            <a:br>
              <a:rPr lang="en-US" sz="1600" dirty="0" smtClean="0"/>
            </a:br>
            <a:endParaRPr lang="en-US" sz="1600" dirty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131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94985" y="5540037"/>
            <a:ext cx="255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– Applications</a:t>
            </a:r>
            <a:endParaRPr lang="en-US" sz="2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0935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ASP.NET – Development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Visual Studio Express </a:t>
            </a:r>
            <a:r>
              <a:rPr lang="en-US" dirty="0" smtClean="0"/>
              <a:t>2012/2010</a:t>
            </a:r>
          </a:p>
          <a:p>
            <a:pPr lvl="1"/>
            <a:r>
              <a:rPr lang="en-US" dirty="0"/>
              <a:t>MVC and Web Forms</a:t>
            </a:r>
          </a:p>
          <a:p>
            <a:pPr lvl="1"/>
            <a:r>
              <a:rPr lang="en-US" dirty="0"/>
              <a:t>Drag-and-drop web controls and web components</a:t>
            </a:r>
          </a:p>
          <a:p>
            <a:pPr lvl="1"/>
            <a:r>
              <a:rPr lang="en-US" dirty="0"/>
              <a:t>A web server language (Razor using VB or C#)</a:t>
            </a:r>
          </a:p>
          <a:p>
            <a:pPr lvl="1"/>
            <a:r>
              <a:rPr lang="en-US" dirty="0"/>
              <a:t>A web server (IIS Express)</a:t>
            </a:r>
          </a:p>
          <a:p>
            <a:pPr lvl="1"/>
            <a:r>
              <a:rPr lang="en-US" dirty="0"/>
              <a:t>A database server (SQL Server Compact)</a:t>
            </a:r>
          </a:p>
          <a:p>
            <a:pPr lvl="1"/>
            <a:r>
              <a:rPr lang="en-US" dirty="0"/>
              <a:t>A full web development framework (ASP.NET</a:t>
            </a:r>
            <a:r>
              <a:rPr lang="en-US" dirty="0" smtClean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7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ASP.NET – Development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WebMatrix</a:t>
            </a:r>
            <a:endParaRPr lang="en-US" dirty="0" smtClean="0"/>
          </a:p>
          <a:p>
            <a:pPr lvl="1"/>
            <a:r>
              <a:rPr lang="en-US" dirty="0" smtClean="0"/>
              <a:t>Cloud-based IDE</a:t>
            </a:r>
          </a:p>
          <a:p>
            <a:pPr lvl="1"/>
            <a:r>
              <a:rPr lang="en-US" dirty="0" smtClean="0"/>
              <a:t>Web Page Model </a:t>
            </a:r>
            <a:r>
              <a:rPr lang="en-US" dirty="0"/>
              <a:t>examples and templates</a:t>
            </a:r>
          </a:p>
          <a:p>
            <a:pPr lvl="1"/>
            <a:r>
              <a:rPr lang="en-US" dirty="0"/>
              <a:t>A web server language (Razor using VB or C#)</a:t>
            </a:r>
          </a:p>
          <a:p>
            <a:pPr lvl="1"/>
            <a:r>
              <a:rPr lang="en-US" dirty="0"/>
              <a:t>A web server (IIS Express)</a:t>
            </a:r>
          </a:p>
          <a:p>
            <a:pPr lvl="1"/>
            <a:r>
              <a:rPr lang="en-US" dirty="0"/>
              <a:t>A database server (SQL Server Compact)</a:t>
            </a:r>
          </a:p>
          <a:p>
            <a:pPr lvl="1"/>
            <a:r>
              <a:rPr lang="en-US" dirty="0"/>
              <a:t>A full web development framework (ASP.NET)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7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ASP.NET – Development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WebMatrix</a:t>
            </a:r>
            <a:endParaRPr lang="en-US" sz="2400" dirty="0"/>
          </a:p>
          <a:p>
            <a:pPr lvl="1"/>
            <a:r>
              <a:rPr lang="en-US" sz="2000" dirty="0"/>
              <a:t>B</a:t>
            </a:r>
            <a:r>
              <a:rPr lang="en-US" sz="2000" dirty="0" smtClean="0"/>
              <a:t>uild </a:t>
            </a:r>
            <a:r>
              <a:rPr lang="en-US" sz="2000" dirty="0"/>
              <a:t>on open source applications </a:t>
            </a:r>
            <a:endParaRPr lang="en-US" sz="2000" dirty="0" smtClean="0"/>
          </a:p>
          <a:p>
            <a:pPr lvl="1"/>
            <a:r>
              <a:rPr lang="en-US" sz="2000" dirty="0" smtClean="0"/>
              <a:t>Web </a:t>
            </a:r>
            <a:r>
              <a:rPr lang="en-US" sz="2000" dirty="0"/>
              <a:t>Application </a:t>
            </a:r>
            <a:r>
              <a:rPr lang="en-US" sz="2000" dirty="0" smtClean="0"/>
              <a:t>Gallery</a:t>
            </a:r>
          </a:p>
          <a:p>
            <a:pPr lvl="1"/>
            <a:r>
              <a:rPr lang="en-US" sz="2000" dirty="0" smtClean="0"/>
              <a:t>Both </a:t>
            </a:r>
            <a:r>
              <a:rPr lang="en-US" sz="2000" dirty="0"/>
              <a:t>PHP and ASP.NET </a:t>
            </a:r>
            <a:r>
              <a:rPr lang="en-US" sz="2000" dirty="0" smtClean="0"/>
              <a:t>applications</a:t>
            </a:r>
          </a:p>
          <a:p>
            <a:pPr lvl="2"/>
            <a:r>
              <a:rPr lang="en-US" sz="1800" dirty="0" err="1" smtClean="0"/>
              <a:t>Umbraco</a:t>
            </a:r>
            <a:endParaRPr lang="en-US" sz="1800" dirty="0" smtClean="0"/>
          </a:p>
          <a:p>
            <a:pPr lvl="2"/>
            <a:r>
              <a:rPr lang="en-US" sz="1800" dirty="0" err="1" smtClean="0"/>
              <a:t>DotNetNuke</a:t>
            </a:r>
            <a:endParaRPr lang="en-US" sz="1800" dirty="0" smtClean="0"/>
          </a:p>
          <a:p>
            <a:pPr lvl="2"/>
            <a:r>
              <a:rPr lang="en-US" sz="1800" dirty="0" smtClean="0"/>
              <a:t>Drupal</a:t>
            </a:r>
          </a:p>
          <a:p>
            <a:pPr lvl="2"/>
            <a:r>
              <a:rPr lang="en-US" sz="1800" dirty="0" err="1" smtClean="0"/>
              <a:t>Joomla</a:t>
            </a:r>
            <a:endParaRPr lang="en-US" sz="1800" dirty="0" smtClean="0"/>
          </a:p>
          <a:p>
            <a:pPr lvl="2"/>
            <a:r>
              <a:rPr lang="en-US" sz="1800" dirty="0" err="1" smtClean="0"/>
              <a:t>WordPress</a:t>
            </a:r>
            <a:endParaRPr lang="en-US" sz="1800" dirty="0" smtClean="0"/>
          </a:p>
          <a:p>
            <a:pPr lvl="1"/>
            <a:r>
              <a:rPr lang="en-US" sz="2000" dirty="0" smtClean="0"/>
              <a:t>Built in </a:t>
            </a:r>
            <a:r>
              <a:rPr lang="en-US" sz="2000" dirty="0"/>
              <a:t>tools for security, search engine optimization, and web publishing.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12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 Hypertext Processor (PHP)</a:t>
            </a:r>
          </a:p>
          <a:p>
            <a:r>
              <a:rPr lang="en-US" dirty="0" smtClean="0"/>
              <a:t>Run only on web pages</a:t>
            </a:r>
          </a:p>
          <a:p>
            <a:r>
              <a:rPr lang="en-US" dirty="0" smtClean="0"/>
              <a:t>Free</a:t>
            </a:r>
          </a:p>
          <a:p>
            <a:r>
              <a:rPr lang="en-US" dirty="0" smtClean="0"/>
              <a:t>Runs on different OS’s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021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Program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5483" y="1897380"/>
            <a:ext cx="5428089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&lt;body&gt;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&lt;?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Echo “&lt;h1&gt;Greetings form PHP.&lt;/h1&gt;;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?.&gt;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3235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2075180" cy="1724025"/>
          </a:xfrm>
        </p:spPr>
        <p:txBody>
          <a:bodyPr/>
          <a:lstStyle/>
          <a:p>
            <a:r>
              <a:rPr lang="en-US" dirty="0" smtClean="0"/>
              <a:t>//</a:t>
            </a:r>
          </a:p>
          <a:p>
            <a:r>
              <a:rPr lang="en-US" dirty="0" smtClean="0"/>
              <a:t>#</a:t>
            </a:r>
          </a:p>
          <a:p>
            <a:r>
              <a:rPr lang="en-US" dirty="0" smtClean="0"/>
              <a:t>/* and */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4163" y="1965960"/>
            <a:ext cx="5985934" cy="35394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&lt;html&gt;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&lt;body&gt;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// This is the beginning of the PHP program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&lt;?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php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Echo “&lt;h1&gt;Greetings form PHP.&lt;/h1&gt;;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?.&gt;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This is the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end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the PHP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program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/*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This is the end of the PHP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program. 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If the comments extent to another line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is easier to use these comments */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&lt;/html&gt;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58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Outline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a typeface="ＭＳ Ｐゴシック" pitchFamily="34" charset="-128"/>
              </a:rPr>
              <a:t>Part V – </a:t>
            </a:r>
            <a:r>
              <a:rPr lang="en-US" sz="2400" dirty="0"/>
              <a:t>Web </a:t>
            </a:r>
            <a:r>
              <a:rPr lang="en-US" sz="2400" dirty="0" smtClean="0"/>
              <a:t>Programming Languages</a:t>
            </a:r>
            <a:endParaRPr lang="en-US" sz="2400" dirty="0"/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V - Classic ASP &amp; ASP.NET </a:t>
            </a:r>
            <a:endParaRPr lang="en-US" sz="1800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Chapter 4 – PHP 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Chapter 5 </a:t>
            </a:r>
            <a:r>
              <a:rPr lang="en-US" sz="1800" dirty="0"/>
              <a:t>– </a:t>
            </a:r>
            <a:r>
              <a:rPr lang="en-US" sz="1800" dirty="0" smtClean="0"/>
              <a:t>Ruby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 - </a:t>
            </a:r>
            <a:r>
              <a:rPr lang="en-US" sz="1800" dirty="0" smtClean="0"/>
              <a:t>XML</a:t>
            </a:r>
            <a:br>
              <a:rPr lang="en-US" sz="1800" dirty="0" smtClean="0"/>
            </a:br>
            <a:endParaRPr lang="en-US" sz="1800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sz="2400" dirty="0">
                <a:ea typeface="ＭＳ Ｐゴシック" pitchFamily="34" charset="-128"/>
              </a:rPr>
              <a:t>Part </a:t>
            </a:r>
            <a:r>
              <a:rPr lang="en-US" sz="2400" dirty="0" smtClean="0">
                <a:ea typeface="ＭＳ Ｐゴシック" pitchFamily="34" charset="-128"/>
              </a:rPr>
              <a:t>VI </a:t>
            </a:r>
            <a:r>
              <a:rPr lang="en-US" sz="2400" dirty="0">
                <a:ea typeface="ＭＳ Ｐゴシック" pitchFamily="34" charset="-128"/>
              </a:rPr>
              <a:t>– </a:t>
            </a:r>
            <a:r>
              <a:rPr lang="en-US" sz="2400" dirty="0"/>
              <a:t>Programming Language Syntax </a:t>
            </a:r>
            <a:endParaRPr lang="en-US" sz="2400" dirty="0" smtClean="0">
              <a:ea typeface="ＭＳ Ｐゴシック" pitchFamily="34" charset="-128"/>
            </a:endParaRPr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VI - Chapter 1 - </a:t>
            </a:r>
            <a:r>
              <a:rPr lang="en-US" sz="1800" dirty="0"/>
              <a:t>C and C</a:t>
            </a:r>
            <a:r>
              <a:rPr lang="en-US" sz="1800" dirty="0" smtClean="0"/>
              <a:t>++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VI - Chapter </a:t>
            </a:r>
            <a:r>
              <a:rPr lang="en-US" sz="1800" dirty="0" smtClean="0">
                <a:ea typeface="ＭＳ Ｐゴシック" pitchFamily="34" charset="-128"/>
              </a:rPr>
              <a:t>2 </a:t>
            </a:r>
            <a:r>
              <a:rPr lang="en-US" sz="1800" dirty="0">
                <a:ea typeface="ＭＳ Ｐゴシック" pitchFamily="34" charset="-128"/>
              </a:rPr>
              <a:t>- </a:t>
            </a:r>
            <a:r>
              <a:rPr lang="en-US" sz="1800" dirty="0" smtClean="0"/>
              <a:t>Java </a:t>
            </a:r>
            <a:r>
              <a:rPr lang="en-US" sz="1800" dirty="0"/>
              <a:t>and C</a:t>
            </a:r>
            <a:r>
              <a:rPr lang="en-US" sz="1800" dirty="0" smtClean="0"/>
              <a:t>#</a:t>
            </a:r>
          </a:p>
          <a:p>
            <a:pPr lvl="1">
              <a:defRPr/>
            </a:pPr>
            <a:r>
              <a:rPr lang="en-US" sz="1800" dirty="0">
                <a:ea typeface="ＭＳ Ｐゴシック" pitchFamily="34" charset="-128"/>
              </a:rPr>
              <a:t>Part VI - Chapter </a:t>
            </a:r>
            <a:r>
              <a:rPr lang="en-US" sz="1800" dirty="0" smtClean="0">
                <a:ea typeface="ＭＳ Ｐゴシック" pitchFamily="34" charset="-128"/>
              </a:rPr>
              <a:t>3 </a:t>
            </a:r>
            <a:r>
              <a:rPr lang="en-US" sz="1800" dirty="0">
                <a:ea typeface="ＭＳ Ｐゴシック" pitchFamily="34" charset="-128"/>
              </a:rPr>
              <a:t>- </a:t>
            </a:r>
            <a:r>
              <a:rPr lang="en-US" sz="1800" dirty="0" smtClean="0"/>
              <a:t>Perl </a:t>
            </a:r>
            <a:r>
              <a:rPr lang="en-US" sz="1800" dirty="0"/>
              <a:t>and </a:t>
            </a:r>
            <a:r>
              <a:rPr lang="en-US" sz="1800" dirty="0" smtClean="0"/>
              <a:t>Python</a:t>
            </a:r>
          </a:p>
          <a:p>
            <a:pPr lvl="1">
              <a:defRPr/>
            </a:pPr>
            <a:r>
              <a:rPr lang="en-US" sz="1800" dirty="0" smtClean="0">
                <a:ea typeface="ＭＳ Ｐゴシック" pitchFamily="34" charset="-128"/>
              </a:rPr>
              <a:t>Part </a:t>
            </a:r>
            <a:r>
              <a:rPr lang="en-US" sz="1800" dirty="0">
                <a:ea typeface="ＭＳ Ｐゴシック" pitchFamily="34" charset="-128"/>
              </a:rPr>
              <a:t>VI - </a:t>
            </a:r>
            <a:r>
              <a:rPr lang="en-US" sz="1800" dirty="0" smtClean="0"/>
              <a:t>SQL</a:t>
            </a:r>
            <a:br>
              <a:rPr lang="en-US" sz="1800" dirty="0" smtClean="0"/>
            </a:br>
            <a:endParaRPr lang="en-US" sz="1800" dirty="0">
              <a:ea typeface="ＭＳ Ｐゴシック" pitchFamily="34" charset="-128"/>
            </a:endParaRPr>
          </a:p>
          <a:p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A9D68DB-F0BE-4A3D-B28A-BF7C00B51BAC}" type="datetime1">
              <a:rPr lang="en-US" smtClean="0"/>
              <a:t>8/29/2013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EFA3DF2-4BC2-40AE-85DA-2BE629CC17C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56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6843" y="1965960"/>
            <a:ext cx="2900153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myage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35;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yourage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25;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645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Operators - Math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3941494"/>
              </p:ext>
            </p:extLst>
          </p:nvPr>
        </p:nvGraphicFramePr>
        <p:xfrm>
          <a:off x="196850" y="2573655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0650"/>
                <a:gridCol w="3172884"/>
                <a:gridCol w="2916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Mathematical</a:t>
                      </a:r>
                      <a:r>
                        <a:rPr lang="en-US" baseline="0" dirty="0" smtClean="0"/>
                        <a:t>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+</a:t>
                      </a:r>
                      <a:r>
                        <a:rPr lang="en-US" b="1" baseline="0" dirty="0" smtClean="0"/>
                        <a:t> 3.4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Subtraction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203.9 – 9.12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Multiplication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 * 146.7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 / 8.41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Modula 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35 % 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7151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Operators - Relational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144475"/>
              </p:ext>
            </p:extLst>
          </p:nvPr>
        </p:nvGraphicFramePr>
        <p:xfrm>
          <a:off x="1807210" y="2333625"/>
          <a:ext cx="552958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8986"/>
                <a:gridCol w="2840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Relational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==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Equals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===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Identical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!= or &lt;&gt;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equal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 or equal to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 </a:t>
                      </a:r>
                      <a:r>
                        <a:rPr lang="en-US" b="1" dirty="0" smtClean="0"/>
                        <a:t>or equal to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09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Operators - Logical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474404"/>
              </p:ext>
            </p:extLst>
          </p:nvPr>
        </p:nvGraphicFramePr>
        <p:xfrm>
          <a:off x="196850" y="1933575"/>
          <a:ext cx="8750300" cy="3723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75150"/>
                <a:gridCol w="4375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Logical</a:t>
                      </a:r>
                      <a:r>
                        <a:rPr lang="en-US" sz="1400" baseline="0" dirty="0" smtClean="0"/>
                        <a:t> Operators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Truth Table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&amp;&amp; (AND)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&amp;&amp; True = True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err="1" smtClean="0"/>
                        <a:t>True</a:t>
                      </a:r>
                      <a:r>
                        <a:rPr lang="en-US" sz="1400" b="1" baseline="0" dirty="0" smtClean="0"/>
                        <a:t> &amp;&amp; False = False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baseline="0" dirty="0" err="1" smtClean="0"/>
                        <a:t>False</a:t>
                      </a:r>
                      <a:r>
                        <a:rPr lang="en-US" sz="1400" b="1" baseline="0" dirty="0" smtClean="0"/>
                        <a:t> &amp;&amp; </a:t>
                      </a: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= </a:t>
                      </a:r>
                      <a:r>
                        <a:rPr lang="en-US" sz="1400" b="1" baseline="0" dirty="0" err="1" smtClean="0"/>
                        <a:t>Flase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/>
                        <a:t>Flase</a:t>
                      </a:r>
                      <a:r>
                        <a:rPr lang="en-US" sz="1400" b="1" baseline="0" dirty="0" smtClean="0"/>
                        <a:t> &amp;&amp; </a:t>
                      </a:r>
                      <a:r>
                        <a:rPr lang="en-US" sz="1400" b="1" baseline="0" dirty="0" err="1" smtClean="0"/>
                        <a:t>Flase</a:t>
                      </a:r>
                      <a:r>
                        <a:rPr lang="en-US" sz="1400" b="1" baseline="0" dirty="0" smtClean="0"/>
                        <a:t> = </a:t>
                      </a:r>
                      <a:r>
                        <a:rPr lang="en-US" sz="1400" b="1" baseline="0" dirty="0" err="1" smtClean="0"/>
                        <a:t>Flase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|| (OR)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|| True = True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err="1" smtClean="0"/>
                        <a:t>True</a:t>
                      </a:r>
                      <a:r>
                        <a:rPr lang="en-US" sz="1400" b="1" baseline="0" dirty="0" smtClean="0"/>
                        <a:t> || False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|| True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|| False = False 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XOR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XOR</a:t>
                      </a:r>
                      <a:r>
                        <a:rPr lang="en-US" sz="1400" b="1" baseline="0" dirty="0" smtClean="0"/>
                        <a:t> True = False 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XOR</a:t>
                      </a:r>
                      <a:r>
                        <a:rPr lang="en-US" sz="1400" b="1" baseline="0" dirty="0" smtClean="0"/>
                        <a:t> False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</a:t>
                      </a:r>
                      <a:r>
                        <a:rPr lang="en-US" sz="1400" b="1" dirty="0" smtClean="0"/>
                        <a:t>XOR</a:t>
                      </a:r>
                      <a:r>
                        <a:rPr lang="en-US" sz="1400" b="1" baseline="0" dirty="0" smtClean="0"/>
                        <a:t> True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</a:t>
                      </a:r>
                      <a:r>
                        <a:rPr lang="en-US" sz="1400" b="1" dirty="0" smtClean="0"/>
                        <a:t>XOR</a:t>
                      </a:r>
                      <a:r>
                        <a:rPr lang="en-US" sz="1400" b="1" baseline="0" dirty="0" smtClean="0"/>
                        <a:t> False = False </a:t>
                      </a:r>
                      <a:endParaRPr lang="en-US" sz="1400" b="1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!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!True</a:t>
                      </a:r>
                      <a:r>
                        <a:rPr lang="en-US" sz="1400" b="1" baseline="0" dirty="0" smtClean="0"/>
                        <a:t> = False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!</a:t>
                      </a:r>
                      <a:r>
                        <a:rPr lang="en-US" sz="1400" b="1" baseline="0" dirty="0" smtClean="0"/>
                        <a:t> False= True</a:t>
                      </a:r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97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- </a:t>
            </a:r>
            <a:r>
              <a:rPr lang="en-US" dirty="0"/>
              <a:t>Using Operators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1773555"/>
            <a:ext cx="7509510" cy="5124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3404" y="284226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+ 1;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6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6</a:t>
            </a: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3414" y="466344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- 1;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5929" y="282321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j++;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6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19100" y="232410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Increment Operators</a:t>
            </a:r>
            <a:endParaRPr lang="en-US" kern="0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551029" y="390525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Decrement Operators</a:t>
            </a:r>
            <a:endParaRPr lang="en-US" kern="0" dirty="0"/>
          </a:p>
        </p:txBody>
      </p:sp>
      <p:sp>
        <p:nvSpPr>
          <p:cNvPr id="15" name="Rectangle 14"/>
          <p:cNvSpPr/>
          <p:nvPr/>
        </p:nvSpPr>
        <p:spPr>
          <a:xfrm>
            <a:off x="5465929" y="466344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j--;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4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77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Operators - Assignment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886404"/>
              </p:ext>
            </p:extLst>
          </p:nvPr>
        </p:nvGraphicFramePr>
        <p:xfrm>
          <a:off x="196849" y="2316480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070"/>
                <a:gridCol w="3241464"/>
                <a:gridCol w="2916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Addition</a:t>
                      </a:r>
                      <a:r>
                        <a:rPr lang="en-US" b="1" baseline="0" dirty="0" smtClean="0"/>
                        <a:t>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+= 7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+ 7)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Subtraction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-= 4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- 4)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Multiplication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*= y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* y)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Division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/= 3.5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/3.5)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Module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%= 2.8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% 2.8)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25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– Branching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0514" y="2382202"/>
            <a:ext cx="2434106" cy="15659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702" y="1922145"/>
            <a:ext cx="2480068" cy="38671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IF-Else Statement</a:t>
            </a:r>
            <a:endParaRPr lang="en-US" sz="20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5772150" y="1922145"/>
            <a:ext cx="3211830" cy="46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IF-Else Switch Statement</a:t>
            </a:r>
            <a:endParaRPr lang="en-US" sz="2000" kern="0" dirty="0"/>
          </a:p>
        </p:txBody>
      </p:sp>
      <p:sp>
        <p:nvSpPr>
          <p:cNvPr id="10" name="Rectangle 9"/>
          <p:cNvSpPr/>
          <p:nvPr/>
        </p:nvSpPr>
        <p:spPr>
          <a:xfrm>
            <a:off x="5923718" y="2382202"/>
            <a:ext cx="2908693" cy="25336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Switch (expression)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 value1: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break;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 value2: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break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default;: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2960370" y="1922145"/>
            <a:ext cx="281178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</a:t>
            </a:r>
            <a:r>
              <a:rPr lang="en-US" sz="2000" kern="0" dirty="0" err="1" smtClean="0"/>
              <a:t>ElseIF</a:t>
            </a:r>
            <a:r>
              <a:rPr lang="en-US" sz="2000" kern="0" dirty="0" smtClean="0"/>
              <a:t> Statement</a:t>
            </a:r>
            <a:endParaRPr lang="en-US" sz="2000" kern="0" dirty="0"/>
          </a:p>
        </p:txBody>
      </p:sp>
      <p:sp>
        <p:nvSpPr>
          <p:cNvPr id="12" name="Rectangle 11"/>
          <p:cNvSpPr/>
          <p:nvPr/>
        </p:nvSpPr>
        <p:spPr>
          <a:xfrm>
            <a:off x="2880360" y="2382202"/>
            <a:ext cx="2811780" cy="237267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(condition1)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(condition2)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condition3)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2621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– Looping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724" y="203835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increment)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724" y="355092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1;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4;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95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–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24" y="3590925"/>
            <a:ext cx="7863356" cy="4781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Parameter List: Define any data and their data types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5005856" cy="13354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(Parameter list)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Commands;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return $value;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556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</a:t>
            </a:r>
            <a:r>
              <a:rPr lang="en-US" dirty="0"/>
              <a:t>–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(index) = data;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824" y="2718435"/>
            <a:ext cx="5005856" cy="8934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“Hello”;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[1] = 4.23;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myarray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31;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824" y="3697962"/>
            <a:ext cx="212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Associative Array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34824" y="4081343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[“key”] = data;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824" y="4512705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[“pi”] = 3.14;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4824" y="5039082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Retrieve Data</a:t>
            </a:r>
            <a:endParaRPr lang="en-US" b="1" dirty="0"/>
          </a:p>
        </p:txBody>
      </p:sp>
      <p:sp>
        <p:nvSpPr>
          <p:cNvPr id="15" name="Rectangle 14"/>
          <p:cNvSpPr/>
          <p:nvPr/>
        </p:nvSpPr>
        <p:spPr>
          <a:xfrm>
            <a:off x="434824" y="5568075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$variable =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[“key”];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32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Classic ASP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ASP?</a:t>
            </a:r>
          </a:p>
          <a:p>
            <a:pPr lvl="1"/>
            <a:r>
              <a:rPr lang="en-US" dirty="0"/>
              <a:t>ASP stands for Active Server Pages</a:t>
            </a:r>
          </a:p>
          <a:p>
            <a:pPr lvl="1"/>
            <a:r>
              <a:rPr lang="en-US" dirty="0"/>
              <a:t>ASP is a Microsoft Technology</a:t>
            </a:r>
          </a:p>
          <a:p>
            <a:pPr lvl="1"/>
            <a:r>
              <a:rPr lang="en-US" dirty="0"/>
              <a:t>ASP is a program that runs inside IIS</a:t>
            </a:r>
          </a:p>
          <a:p>
            <a:pPr lvl="1"/>
            <a:r>
              <a:rPr lang="en-US" dirty="0"/>
              <a:t>IIS stands for Internet Information Services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8334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–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46805" y="1672589"/>
            <a:ext cx="4188126" cy="17926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public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function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commands;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954" y="185011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Create an Object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31954" y="2219444"/>
            <a:ext cx="4354346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669" y="3031806"/>
            <a:ext cx="4525796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value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954" y="263354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Assign value to an Object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8533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PHP – Objects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091" y="1795343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Single Inheritance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43444" y="2257901"/>
            <a:ext cx="4931525" cy="345709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classname1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public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function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commands;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classname2 extends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classname1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$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function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 {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commands;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287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Interpreted </a:t>
            </a:r>
          </a:p>
          <a:p>
            <a:r>
              <a:rPr lang="en-US" dirty="0" smtClean="0"/>
              <a:t>Object-Oriented</a:t>
            </a:r>
          </a:p>
          <a:p>
            <a:r>
              <a:rPr lang="en-US" dirty="0" smtClean="0"/>
              <a:t>Similar to Perl and Python</a:t>
            </a:r>
          </a:p>
          <a:p>
            <a:r>
              <a:rPr lang="en-US" dirty="0" smtClean="0"/>
              <a:t>Programming Framework – Ruby on Rails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5612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Program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57905" y="2298055"/>
            <a:ext cx="462819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rint (‘What is your name?’ 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yname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gets()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uts( “Welcome to Ruby, #(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)” 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876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933575"/>
            <a:ext cx="2075180" cy="1724025"/>
          </a:xfrm>
        </p:spPr>
        <p:txBody>
          <a:bodyPr/>
          <a:lstStyle/>
          <a:p>
            <a:r>
              <a:rPr lang="en-US" dirty="0" smtClean="0"/>
              <a:t>#</a:t>
            </a:r>
          </a:p>
          <a:p>
            <a:r>
              <a:rPr lang="en-US" dirty="0" smtClean="0"/>
              <a:t>=begin</a:t>
            </a:r>
          </a:p>
          <a:p>
            <a:r>
              <a:rPr lang="en-US" dirty="0" smtClean="0"/>
              <a:t>=end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74163" y="1965960"/>
            <a:ext cx="5368777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 This is the beginning of the PHP program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 (‘What is your name?’ 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gets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# This is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also a comment 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puts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 “Welcome to Ruby, #(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)”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4163" y="3852922"/>
            <a:ext cx="5862502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=begin 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This is the end of the PHP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program. 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If the comments extent to another line</a:t>
            </a:r>
            <a:br>
              <a:rPr lang="en-US" sz="16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    is easier to use these comments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=end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print (‘What is your name?’ )</a:t>
            </a:r>
          </a:p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myname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= gets() # This is also a comment </a:t>
            </a:r>
          </a:p>
        </p:txBody>
      </p:sp>
    </p:spTree>
    <p:extLst>
      <p:ext uri="{BB962C8B-B14F-4D97-AF65-F5344CB8AC3E}">
        <p14:creationId xmlns:p14="http://schemas.microsoft.com/office/powerpoint/2010/main" val="11236535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</a:t>
            </a:r>
          </a:p>
          <a:p>
            <a:r>
              <a:rPr lang="en-US" dirty="0" smtClean="0"/>
              <a:t>Instance</a:t>
            </a:r>
          </a:p>
          <a:p>
            <a:r>
              <a:rPr lang="en-US" dirty="0" smtClean="0"/>
              <a:t>Class</a:t>
            </a:r>
          </a:p>
          <a:p>
            <a:r>
              <a:rPr lang="en-US" dirty="0" smtClean="0"/>
              <a:t>Global</a:t>
            </a:r>
          </a:p>
          <a:p>
            <a:r>
              <a:rPr lang="en-US" dirty="0" smtClean="0"/>
              <a:t>Case Sensitive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91633" y="2617470"/>
            <a:ext cx="2653290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value</a:t>
            </a:r>
          </a:p>
        </p:txBody>
      </p:sp>
    </p:spTree>
    <p:extLst>
      <p:ext uri="{BB962C8B-B14F-4D97-AF65-F5344CB8AC3E}">
        <p14:creationId xmlns:p14="http://schemas.microsoft.com/office/powerpoint/2010/main" val="6484081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</a:t>
            </a:r>
            <a:r>
              <a:rPr lang="en-US" dirty="0" smtClean="0"/>
              <a:t>Operators - Math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38810"/>
              </p:ext>
            </p:extLst>
          </p:nvPr>
        </p:nvGraphicFramePr>
        <p:xfrm>
          <a:off x="196850" y="2573655"/>
          <a:ext cx="8750301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0650"/>
                <a:gridCol w="3172884"/>
                <a:gridCol w="2916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Mathematical</a:t>
                      </a:r>
                      <a:r>
                        <a:rPr lang="en-US" baseline="0" dirty="0" smtClean="0"/>
                        <a:t>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+</a:t>
                      </a:r>
                      <a:r>
                        <a:rPr lang="en-US" b="1" baseline="0" dirty="0" smtClean="0"/>
                        <a:t> 3.4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Subtraction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203.9 – 9.12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Multiplication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 * 146.7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 / 8.41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Modula 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35 % 9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**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Exponential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2**3 = 8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599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</a:t>
            </a:r>
            <a:r>
              <a:rPr lang="en-US" dirty="0" smtClean="0"/>
              <a:t>Operators - Relational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19007"/>
              </p:ext>
            </p:extLst>
          </p:nvPr>
        </p:nvGraphicFramePr>
        <p:xfrm>
          <a:off x="1807210" y="2333625"/>
          <a:ext cx="552958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8986"/>
                <a:gridCol w="2840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Relational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==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Equals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===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Identical</a:t>
                      </a:r>
                      <a:endParaRPr lang="en-US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!=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equal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 or equal to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 </a:t>
                      </a:r>
                      <a:r>
                        <a:rPr lang="en-US" b="1" dirty="0" smtClean="0"/>
                        <a:t>or equal to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4685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Operators </a:t>
            </a:r>
            <a:r>
              <a:rPr lang="en-US" dirty="0" smtClean="0"/>
              <a:t>- Logical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9943069"/>
              </p:ext>
            </p:extLst>
          </p:nvPr>
        </p:nvGraphicFramePr>
        <p:xfrm>
          <a:off x="196850" y="1933575"/>
          <a:ext cx="8750300" cy="3723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75150"/>
                <a:gridCol w="4375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Logical</a:t>
                      </a:r>
                      <a:r>
                        <a:rPr lang="en-US" sz="1400" baseline="0" dirty="0" smtClean="0"/>
                        <a:t> Operators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Truth Table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&amp;&amp; (AND)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&amp;&amp; True = True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err="1" smtClean="0"/>
                        <a:t>True</a:t>
                      </a:r>
                      <a:r>
                        <a:rPr lang="en-US" sz="1400" b="1" baseline="0" dirty="0" smtClean="0"/>
                        <a:t> &amp;&amp; False = False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baseline="0" dirty="0" err="1" smtClean="0"/>
                        <a:t>False</a:t>
                      </a:r>
                      <a:r>
                        <a:rPr lang="en-US" sz="1400" b="1" baseline="0" dirty="0" smtClean="0"/>
                        <a:t> &amp;&amp; </a:t>
                      </a: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= </a:t>
                      </a:r>
                      <a:r>
                        <a:rPr lang="en-US" sz="1400" b="1" baseline="0" dirty="0" err="1" smtClean="0"/>
                        <a:t>Flase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/>
                        <a:t>Flase</a:t>
                      </a:r>
                      <a:r>
                        <a:rPr lang="en-US" sz="1400" b="1" baseline="0" dirty="0" smtClean="0"/>
                        <a:t> &amp;&amp; </a:t>
                      </a:r>
                      <a:r>
                        <a:rPr lang="en-US" sz="1400" b="1" baseline="0" dirty="0" err="1" smtClean="0"/>
                        <a:t>Flase</a:t>
                      </a:r>
                      <a:r>
                        <a:rPr lang="en-US" sz="1400" b="1" baseline="0" dirty="0" smtClean="0"/>
                        <a:t> = </a:t>
                      </a:r>
                      <a:r>
                        <a:rPr lang="en-US" sz="1400" b="1" baseline="0" dirty="0" err="1" smtClean="0"/>
                        <a:t>Flase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|| (OR)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|| True = True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err="1" smtClean="0"/>
                        <a:t>True</a:t>
                      </a:r>
                      <a:r>
                        <a:rPr lang="en-US" sz="1400" b="1" baseline="0" dirty="0" smtClean="0"/>
                        <a:t> || False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|| True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|| False = False 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^XOR</a:t>
                      </a:r>
                      <a:endParaRPr lang="en-US" sz="1400" b="1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^</a:t>
                      </a:r>
                      <a:r>
                        <a:rPr lang="en-US" sz="1400" b="1" baseline="0" dirty="0" smtClean="0"/>
                        <a:t> True = False 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^</a:t>
                      </a:r>
                      <a:r>
                        <a:rPr lang="en-US" sz="1400" b="1" baseline="0" dirty="0" smtClean="0"/>
                        <a:t> False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</a:t>
                      </a:r>
                      <a:r>
                        <a:rPr lang="en-US" sz="1400" b="1" dirty="0" smtClean="0"/>
                        <a:t>^</a:t>
                      </a:r>
                      <a:r>
                        <a:rPr lang="en-US" sz="1400" b="1" baseline="0" dirty="0" smtClean="0"/>
                        <a:t> True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</a:t>
                      </a:r>
                      <a:r>
                        <a:rPr lang="en-US" sz="1400" b="1" dirty="0" smtClean="0"/>
                        <a:t>^</a:t>
                      </a:r>
                      <a:r>
                        <a:rPr lang="en-US" sz="1400" b="1" baseline="0" dirty="0" smtClean="0"/>
                        <a:t> False = False </a:t>
                      </a:r>
                      <a:endParaRPr lang="en-US" sz="1400" b="1" dirty="0" smtClean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!(NOT)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!True</a:t>
                      </a:r>
                      <a:r>
                        <a:rPr lang="en-US" sz="1400" b="1" baseline="0" dirty="0" smtClean="0"/>
                        <a:t> = False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!</a:t>
                      </a:r>
                      <a:r>
                        <a:rPr lang="en-US" sz="1400" b="1" baseline="0" dirty="0" smtClean="0"/>
                        <a:t> False= True</a:t>
                      </a:r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9624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Operators </a:t>
            </a:r>
            <a:r>
              <a:rPr lang="en-US" dirty="0" smtClean="0"/>
              <a:t>- Assignment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313494"/>
              </p:ext>
            </p:extLst>
          </p:nvPr>
        </p:nvGraphicFramePr>
        <p:xfrm>
          <a:off x="196849" y="2316480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070"/>
                <a:gridCol w="3241464"/>
                <a:gridCol w="2916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Addition</a:t>
                      </a:r>
                      <a:r>
                        <a:rPr lang="en-US" b="1" baseline="0" dirty="0" smtClean="0"/>
                        <a:t>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+= 7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+ 7)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Subtraction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-= 4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- 4)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Multiplication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*= y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* y)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Division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/= 3.5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/3.5)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Module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%= 2.8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% 2.8)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4801" y="4857690"/>
            <a:ext cx="6234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Must use assignment to increment or decrement.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975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an ASP File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</a:t>
            </a:r>
            <a:r>
              <a:rPr lang="en-US" dirty="0"/>
              <a:t>as an HTML file</a:t>
            </a:r>
          </a:p>
          <a:p>
            <a:r>
              <a:rPr lang="en-US" dirty="0" smtClean="0"/>
              <a:t>contain </a:t>
            </a:r>
            <a:r>
              <a:rPr lang="en-US" dirty="0"/>
              <a:t>text, HTML, XML, and scripts</a:t>
            </a:r>
          </a:p>
          <a:p>
            <a:r>
              <a:rPr lang="en-US" dirty="0"/>
              <a:t>Scripts in an ASP file are executed on the server</a:t>
            </a:r>
          </a:p>
          <a:p>
            <a:r>
              <a:rPr lang="en-US" dirty="0" smtClean="0"/>
              <a:t>file </a:t>
            </a:r>
            <a:r>
              <a:rPr lang="en-US" dirty="0"/>
              <a:t>extension ".asp"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6547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– Branching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0514" y="2626577"/>
            <a:ext cx="243410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condition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702" y="2116455"/>
            <a:ext cx="2480068" cy="38671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IF-True Boolean</a:t>
            </a:r>
            <a:endParaRPr lang="en-US" sz="2000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5589270" y="2116454"/>
            <a:ext cx="281178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Unless Statement</a:t>
            </a:r>
            <a:endParaRPr lang="en-US" sz="2000" kern="0" dirty="0"/>
          </a:p>
        </p:txBody>
      </p:sp>
      <p:sp>
        <p:nvSpPr>
          <p:cNvPr id="13" name="Rectangle 12"/>
          <p:cNvSpPr/>
          <p:nvPr/>
        </p:nvSpPr>
        <p:spPr>
          <a:xfrm>
            <a:off x="240514" y="3643639"/>
            <a:ext cx="3771416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condition then Command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35374" y="2626577"/>
            <a:ext cx="243410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unless condition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835374" y="3609974"/>
            <a:ext cx="381332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 = 5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unless a &lt; 1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puts “This will print out.”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836514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– Branching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4478" y="2975131"/>
            <a:ext cx="2908693" cy="15696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condition1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Command1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Command2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90235" y="2975131"/>
            <a:ext cx="2811780" cy="206210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condition1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condition2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condition3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422910" y="2165508"/>
            <a:ext cx="3211830" cy="46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IF-Else Statement</a:t>
            </a:r>
            <a:endParaRPr lang="en-US" sz="2000" kern="0" dirty="0"/>
          </a:p>
        </p:txBody>
      </p:sp>
      <p:sp>
        <p:nvSpPr>
          <p:cNvPr id="10" name="Content Placeholder 7"/>
          <p:cNvSpPr txBox="1">
            <a:spLocks/>
          </p:cNvSpPr>
          <p:nvPr/>
        </p:nvSpPr>
        <p:spPr bwMode="auto">
          <a:xfrm>
            <a:off x="5398770" y="2165507"/>
            <a:ext cx="3211830" cy="46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</a:t>
            </a:r>
            <a:r>
              <a:rPr lang="en-US" sz="2000" kern="0" dirty="0" err="1" smtClean="0"/>
              <a:t>Elseif</a:t>
            </a:r>
            <a:r>
              <a:rPr lang="en-US" sz="2000" kern="0" dirty="0" smtClean="0"/>
              <a:t> Statement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9579143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– Looping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724" y="203835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variable in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724" y="355092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1..4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90768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</a:t>
            </a:r>
            <a:r>
              <a:rPr lang="en-US" dirty="0" smtClean="0"/>
              <a:t>–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24" y="3590925"/>
            <a:ext cx="7863356" cy="4781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Parameter List: Define any data needed for function. Omit if not needed.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413717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function (Parameter list)  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Commands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return value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508714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 –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</a:t>
            </a:r>
          </a:p>
          <a:p>
            <a:pPr lvl="1"/>
            <a:r>
              <a:rPr lang="en-US" dirty="0" smtClean="0"/>
              <a:t>Any amount of Item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d</a:t>
            </a:r>
            <a:r>
              <a:rPr lang="en-US" dirty="0" smtClean="0"/>
              <a:t>ata types</a:t>
            </a:r>
          </a:p>
          <a:p>
            <a:pPr lvl="1"/>
            <a:r>
              <a:rPr lang="en-US" dirty="0" smtClean="0"/>
              <a:t>Define by index number starting at 0</a:t>
            </a:r>
          </a:p>
          <a:p>
            <a:r>
              <a:rPr lang="en-US" dirty="0" smtClean="0"/>
              <a:t>Hash</a:t>
            </a:r>
          </a:p>
          <a:p>
            <a:pPr lvl="1"/>
            <a:r>
              <a:rPr lang="en-US" dirty="0" smtClean="0"/>
              <a:t>Unique Key Values fro each item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254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– Data Structures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505075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collectionname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[data1, data2, data3]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4824" y="4290209"/>
            <a:ext cx="5005856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h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ashname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(key =&gt; value, key =&gt; value)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4824" y="1941314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Collection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34824" y="3747492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Hash</a:t>
            </a:r>
            <a:endParaRPr lang="en-US" b="1" dirty="0"/>
          </a:p>
        </p:txBody>
      </p:sp>
      <p:sp>
        <p:nvSpPr>
          <p:cNvPr id="16" name="Rectangle 15"/>
          <p:cNvSpPr/>
          <p:nvPr/>
        </p:nvSpPr>
        <p:spPr>
          <a:xfrm>
            <a:off x="434824" y="3076575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mystuff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[“Ruby is Cool”, 84.3]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824" y="4920943"/>
            <a:ext cx="5005856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myhash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(pi =&gt; 3.14)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060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Ruby–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1633536"/>
            <a:ext cx="4271238" cy="30469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@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end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(parameter list)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commands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954" y="1850112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Create an Object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31954" y="2219444"/>
            <a:ext cx="3988586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classname.new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1953" y="3031806"/>
            <a:ext cx="3988587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bjectname.propertyname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value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1954" y="263354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Assign value to an Object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0989367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– </a:t>
            </a:r>
            <a:r>
              <a:rPr lang="en-US" dirty="0"/>
              <a:t>Objects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0091" y="1795343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Single Inheritance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440089" y="2164675"/>
            <a:ext cx="6017859" cy="403187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@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end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(parameter list)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commands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Classname2 &lt; Classname1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# property and method definition go here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2926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Web Building Blocks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338BE-D190-4B76-94B2-472009A96ACF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Cube 6"/>
          <p:cNvSpPr/>
          <p:nvPr/>
        </p:nvSpPr>
        <p:spPr>
          <a:xfrm>
            <a:off x="968829" y="2209800"/>
            <a:ext cx="2471057" cy="1219200"/>
          </a:xfrm>
          <a:prstGeom prst="cub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Hypertext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ube 7"/>
          <p:cNvSpPr/>
          <p:nvPr/>
        </p:nvSpPr>
        <p:spPr>
          <a:xfrm>
            <a:off x="3341912" y="3233055"/>
            <a:ext cx="2471057" cy="1219200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Stylization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ube 8"/>
          <p:cNvSpPr/>
          <p:nvPr/>
        </p:nvSpPr>
        <p:spPr>
          <a:xfrm>
            <a:off x="5704115" y="4332515"/>
            <a:ext cx="2471057" cy="1219200"/>
          </a:xfrm>
          <a:prstGeom prst="cub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Metadata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65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Introduction to XML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XML: Extensible Markup Language</a:t>
            </a:r>
            <a:endParaRPr lang="en-US" sz="3600"/>
          </a:p>
          <a:p>
            <a:r>
              <a:rPr lang="en-US"/>
              <a:t>A markup language and a metalanguage</a:t>
            </a:r>
            <a:endParaRPr lang="en-US" sz="3600">
              <a:solidFill>
                <a:schemeClr val="folHlink"/>
              </a:solidFill>
            </a:endParaRPr>
          </a:p>
          <a:p>
            <a:pPr lvl="1"/>
            <a:r>
              <a:rPr lang="en-US"/>
              <a:t>Markup language</a:t>
            </a:r>
          </a:p>
          <a:p>
            <a:pPr lvl="2"/>
            <a:r>
              <a:rPr lang="en-US"/>
              <a:t>To design ways to describe information for storage, transmission, or processing</a:t>
            </a:r>
            <a:endParaRPr lang="en-US">
              <a:solidFill>
                <a:schemeClr val="folHlink"/>
              </a:solidFill>
            </a:endParaRPr>
          </a:p>
          <a:p>
            <a:pPr lvl="1"/>
            <a:r>
              <a:rPr lang="en-US"/>
              <a:t>Metalanguage</a:t>
            </a:r>
          </a:p>
          <a:p>
            <a:pPr lvl="2"/>
            <a:r>
              <a:rPr lang="en-US"/>
              <a:t>To create a formal description of another language</a:t>
            </a:r>
            <a:endParaRPr lang="en-US">
              <a:solidFill>
                <a:schemeClr val="folHlin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1F2CDF3-76C5-4DC8-8536-14A4F4E6E188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3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Basic Syntax Rules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4350" y="2034540"/>
            <a:ext cx="5863590" cy="230832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&lt;!DOCTYPE html&gt;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&lt;html&gt;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&lt; body&gt;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&lt;%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>
                <a:latin typeface="Courier New" pitchFamily="49" charset="0"/>
                <a:cs typeface="Courier New" pitchFamily="49" charset="0"/>
              </a:rPr>
              <a:t>response.write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("Hello World!")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%&gt;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&lt; /body&gt;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&lt; /html&gt;</a:t>
            </a:r>
          </a:p>
        </p:txBody>
      </p:sp>
    </p:spTree>
    <p:extLst>
      <p:ext uri="{BB962C8B-B14F-4D97-AF65-F5344CB8AC3E}">
        <p14:creationId xmlns:p14="http://schemas.microsoft.com/office/powerpoint/2010/main" val="21693689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as a metalanguage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Create other XML-based languages</a:t>
            </a:r>
            <a:endParaRPr lang="en-US"/>
          </a:p>
          <a:p>
            <a:r>
              <a:rPr lang="en-US">
                <a:cs typeface="Times New Roman" charset="0"/>
              </a:rPr>
              <a:t>Create specific documents or files unique to the developer, organization, or industry</a:t>
            </a:r>
            <a:endParaRPr lang="en-US" sz="3600"/>
          </a:p>
          <a:p>
            <a:r>
              <a:rPr lang="en-US">
                <a:cs typeface="Times New Roman" charset="0"/>
              </a:rPr>
              <a:t>Create your own XML elements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5456A91F-2A89-4897-BCF3-9185AD4C33DE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2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as a markup language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set of commands that tell a program how to display content</a:t>
            </a:r>
          </a:p>
          <a:p>
            <a:r>
              <a:rPr lang="en-US"/>
              <a:t>Describes a document’s logical structure</a:t>
            </a:r>
          </a:p>
          <a:p>
            <a:r>
              <a:rPr lang="en-US"/>
              <a:t>Markup indicators are called tags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DC901D7F-9928-4A6F-A16B-97FAFEE8A230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0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components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An element is the basic building block</a:t>
            </a:r>
            <a:endParaRPr lang="en-US"/>
          </a:p>
          <a:p>
            <a:r>
              <a:rPr lang="en-US">
                <a:cs typeface="Times New Roman" charset="0"/>
              </a:rPr>
              <a:t>Each element begins with a start tag and ends with an end tag</a:t>
            </a:r>
            <a:endParaRPr lang="en-US"/>
          </a:p>
          <a:p>
            <a:r>
              <a:rPr lang="en-US">
                <a:cs typeface="Times New Roman" charset="0"/>
              </a:rPr>
              <a:t>Attributes are specifications for elements. They appear as name-value pairs</a:t>
            </a:r>
            <a:endParaRPr lang="en-US"/>
          </a:p>
          <a:p>
            <a:r>
              <a:rPr lang="en-US">
                <a:cs typeface="Times New Roman" charset="0"/>
              </a:rPr>
              <a:t>Elements may or may not require attributes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223EA857-1469-41FB-80FC-D33A19DCA28C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5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rules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XML is case-sensitive</a:t>
            </a:r>
            <a:endParaRPr lang="en-US"/>
          </a:p>
          <a:p>
            <a:r>
              <a:rPr lang="en-US">
                <a:cs typeface="Times New Roman" charset="0"/>
              </a:rPr>
              <a:t>All opening tags must have a corresponding closing tag, or a terminating slash on opening tag</a:t>
            </a:r>
            <a:endParaRPr lang="en-US"/>
          </a:p>
          <a:p>
            <a:r>
              <a:rPr lang="en-US">
                <a:cs typeface="Times New Roman" charset="0"/>
              </a:rPr>
              <a:t>No overlapping of tags can occur</a:t>
            </a:r>
            <a:endParaRPr lang="en-US"/>
          </a:p>
          <a:p>
            <a:r>
              <a:rPr lang="en-US">
                <a:cs typeface="Times New Roman" charset="0"/>
              </a:rPr>
              <a:t>All attribute values must be enclosed in double quotation marks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3C90AE5-4AB6-4B57-B92B-AF743EE0F01F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2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application profile</a:t>
            </a:r>
          </a:p>
          <a:p>
            <a:pPr lvl="1"/>
            <a:r>
              <a:rPr lang="en-US"/>
              <a:t>Defines XML-related languages for a specific organization or industry</a:t>
            </a:r>
          </a:p>
          <a:p>
            <a:pPr lvl="1"/>
            <a:r>
              <a:rPr lang="en-US"/>
              <a:t>Creates specific document types for XML-related languages and develops applications to handle those documents</a:t>
            </a:r>
          </a:p>
          <a:p>
            <a:pPr lvl="1"/>
            <a:r>
              <a:rPr lang="en-US"/>
              <a:t>The tagged data can be used for creation, management, and maintenance of large collections of complex information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31EC1A2-E8F3-44C4-8430-499F989628B9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0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XML, continued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Platform independent</a:t>
            </a:r>
          </a:p>
          <a:p>
            <a:r>
              <a:rPr lang="en-US"/>
              <a:t>Software independent</a:t>
            </a:r>
          </a:p>
          <a:p>
            <a:r>
              <a:rPr lang="en-US"/>
              <a:t>Vendor-  and technology-independent metalanguage</a:t>
            </a:r>
          </a:p>
          <a:p>
            <a:r>
              <a:rPr lang="en-US"/>
              <a:t>Designed to deliver structured content over the Web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197340A5-8311-425F-924A-DA7994A266FB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is not HTML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Similarities</a:t>
            </a:r>
          </a:p>
          <a:p>
            <a:pPr lvl="1"/>
            <a:r>
              <a:rPr lang="en-US"/>
              <a:t>Text-based</a:t>
            </a:r>
          </a:p>
          <a:p>
            <a:pPr lvl="1"/>
            <a:r>
              <a:rPr lang="en-US"/>
              <a:t>Uses tags</a:t>
            </a:r>
          </a:p>
          <a:p>
            <a:pPr lvl="1"/>
            <a:r>
              <a:rPr lang="en-US"/>
              <a:t>Uses attributes</a:t>
            </a:r>
          </a:p>
          <a:p>
            <a:pPr lvl="1"/>
            <a:r>
              <a:rPr lang="en-US"/>
              <a:t>Syntax is similar in appearance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BDD2481-3A72-4F68-9ABC-8C92C2152233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9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XML is not HTML, continued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XML goal:</a:t>
            </a:r>
          </a:p>
          <a:p>
            <a:pPr lvl="1"/>
            <a:r>
              <a:rPr lang="en-US"/>
              <a:t>Describe data and to focus on what the data actually is</a:t>
            </a:r>
          </a:p>
          <a:p>
            <a:pPr lvl="1"/>
            <a:r>
              <a:rPr lang="en-US"/>
              <a:t>Share richly structured electronic documents over the World Wide Web</a:t>
            </a:r>
          </a:p>
          <a:p>
            <a:r>
              <a:rPr lang="en-US"/>
              <a:t>HTML goal:</a:t>
            </a:r>
          </a:p>
          <a:p>
            <a:pPr lvl="1"/>
            <a:r>
              <a:rPr lang="en-US"/>
              <a:t>Display marked up content and apply default formatting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873C2D08-38BE-4480-A25A-A6E2D94C9D1B}" type="datetime1">
              <a:rPr lang="en-US" smtClean="0"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Technologies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XML Document</a:t>
            </a:r>
          </a:p>
          <a:p>
            <a:pPr lvl="1"/>
            <a:r>
              <a:rPr lang="en-US" dirty="0" smtClean="0"/>
              <a:t>Elements</a:t>
            </a:r>
          </a:p>
          <a:p>
            <a:pPr lvl="1"/>
            <a:r>
              <a:rPr lang="en-US" dirty="0" smtClean="0"/>
              <a:t>Attributes</a:t>
            </a:r>
          </a:p>
          <a:p>
            <a:r>
              <a:rPr lang="en-US" dirty="0" smtClean="0"/>
              <a:t>XML DTD</a:t>
            </a:r>
          </a:p>
          <a:p>
            <a:r>
              <a:rPr lang="en-US" dirty="0" smtClean="0"/>
              <a:t>XML Schema</a:t>
            </a:r>
          </a:p>
          <a:p>
            <a:r>
              <a:rPr lang="en-US" dirty="0" smtClean="0"/>
              <a:t>XML CSS</a:t>
            </a:r>
          </a:p>
          <a:p>
            <a:r>
              <a:rPr lang="en-US" dirty="0" smtClean="0"/>
              <a:t>XSLT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XPath</a:t>
            </a:r>
            <a:endParaRPr lang="en-US" dirty="0" smtClean="0"/>
          </a:p>
          <a:p>
            <a:r>
              <a:rPr lang="en-US" dirty="0" smtClean="0"/>
              <a:t>XQuery</a:t>
            </a:r>
          </a:p>
          <a:p>
            <a:r>
              <a:rPr lang="en-US" dirty="0" err="1" smtClean="0"/>
              <a:t>XLink</a:t>
            </a:r>
            <a:endParaRPr lang="en-US" dirty="0" smtClean="0"/>
          </a:p>
          <a:p>
            <a:r>
              <a:rPr lang="en-US" dirty="0" err="1" smtClean="0"/>
              <a:t>XPointer</a:t>
            </a:r>
            <a:endParaRPr lang="en-US" dirty="0"/>
          </a:p>
          <a:p>
            <a:r>
              <a:rPr lang="en-US" dirty="0" smtClean="0"/>
              <a:t>XSL-FO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35776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XML Derivatives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AJAX</a:t>
            </a:r>
          </a:p>
          <a:p>
            <a:r>
              <a:rPr lang="en-US" sz="2000" dirty="0" smtClean="0"/>
              <a:t>XHTML</a:t>
            </a:r>
            <a:r>
              <a:rPr lang="en-US" sz="2000" dirty="0"/>
              <a:t>  </a:t>
            </a:r>
          </a:p>
          <a:p>
            <a:r>
              <a:rPr lang="en-US" sz="2000" dirty="0"/>
              <a:t>WSDL for describing available web </a:t>
            </a:r>
            <a:r>
              <a:rPr lang="en-US" sz="2000" dirty="0" smtClean="0"/>
              <a:t>services</a:t>
            </a:r>
          </a:p>
          <a:p>
            <a:r>
              <a:rPr lang="en-US" sz="2400" dirty="0" smtClean="0"/>
              <a:t>SOAP</a:t>
            </a:r>
          </a:p>
          <a:p>
            <a:r>
              <a:rPr lang="en-US" sz="2400" dirty="0" smtClean="0"/>
              <a:t>UDDI</a:t>
            </a:r>
            <a:endParaRPr lang="en-US" sz="2400" dirty="0"/>
          </a:p>
          <a:p>
            <a:r>
              <a:rPr lang="en-US" sz="2000" dirty="0"/>
              <a:t>WAP and WML as markup languages for handheld devices</a:t>
            </a:r>
          </a:p>
          <a:p>
            <a:r>
              <a:rPr lang="en-US" sz="2000" dirty="0"/>
              <a:t>RSS languages for news feeds</a:t>
            </a:r>
          </a:p>
          <a:p>
            <a:r>
              <a:rPr lang="en-US" sz="2000" dirty="0"/>
              <a:t>RDF and OWL for describing resources and ontology</a:t>
            </a:r>
          </a:p>
          <a:p>
            <a:r>
              <a:rPr lang="en-US" sz="2000" dirty="0"/>
              <a:t>SMIL for describing multimedia for the web 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16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 Programming &amp; Objects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</a:p>
          <a:p>
            <a:r>
              <a:rPr lang="en-US" dirty="0" smtClean="0"/>
              <a:t>Procedures</a:t>
            </a:r>
          </a:p>
          <a:p>
            <a:r>
              <a:rPr lang="en-US" dirty="0" smtClean="0"/>
              <a:t>Forms</a:t>
            </a:r>
          </a:p>
          <a:p>
            <a:r>
              <a:rPr lang="en-US" dirty="0" smtClean="0"/>
              <a:t>Cookies</a:t>
            </a:r>
          </a:p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</a:p>
          <a:p>
            <a:r>
              <a:rPr lang="en-US" dirty="0" smtClean="0"/>
              <a:t>Response</a:t>
            </a:r>
          </a:p>
          <a:p>
            <a:r>
              <a:rPr lang="en-US" dirty="0" smtClean="0"/>
              <a:t>Request</a:t>
            </a:r>
          </a:p>
          <a:p>
            <a:r>
              <a:rPr lang="en-US" dirty="0" smtClean="0"/>
              <a:t>Session</a:t>
            </a:r>
          </a:p>
          <a:p>
            <a:r>
              <a:rPr lang="en-US" dirty="0" smtClean="0"/>
              <a:t>Server</a:t>
            </a:r>
          </a:p>
          <a:p>
            <a:r>
              <a:rPr lang="en-US" dirty="0" smtClean="0"/>
              <a:t>File</a:t>
            </a:r>
          </a:p>
          <a:p>
            <a:r>
              <a:rPr lang="en-US" dirty="0" smtClean="0"/>
              <a:t>Components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2424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 Syntax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200" dirty="0" smtClean="0"/>
              <a:t>C </a:t>
            </a:r>
            <a:r>
              <a:rPr lang="en-US" sz="2200" dirty="0"/>
              <a:t>and C++</a:t>
            </a:r>
          </a:p>
          <a:p>
            <a:pPr>
              <a:defRPr/>
            </a:pPr>
            <a:r>
              <a:rPr lang="en-US" sz="2200" dirty="0" smtClean="0"/>
              <a:t>Java </a:t>
            </a:r>
            <a:r>
              <a:rPr lang="en-US" sz="2200" dirty="0"/>
              <a:t>and C#</a:t>
            </a:r>
          </a:p>
          <a:p>
            <a:pPr>
              <a:defRPr/>
            </a:pPr>
            <a:r>
              <a:rPr lang="en-US" sz="2200" dirty="0" smtClean="0"/>
              <a:t>Perl </a:t>
            </a:r>
            <a:r>
              <a:rPr lang="en-US" sz="2200" dirty="0"/>
              <a:t>and Python</a:t>
            </a:r>
          </a:p>
          <a:p>
            <a:pPr>
              <a:defRPr/>
            </a:pPr>
            <a:r>
              <a:rPr lang="en-US" sz="2200" dirty="0" smtClean="0"/>
              <a:t>Pascal </a:t>
            </a:r>
            <a:r>
              <a:rPr lang="en-US" sz="2200" dirty="0"/>
              <a:t>and Delphi</a:t>
            </a:r>
          </a:p>
          <a:p>
            <a:pPr>
              <a:defRPr/>
            </a:pPr>
            <a:r>
              <a:rPr lang="en-US" sz="2200" dirty="0" smtClean="0"/>
              <a:t>SQL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089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and C++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 and C</a:t>
            </a:r>
            <a:r>
              <a:rPr lang="en-US" sz="2000" dirty="0"/>
              <a:t>++ </a:t>
            </a:r>
            <a:r>
              <a:rPr lang="en-US" sz="2000" dirty="0" smtClean="0"/>
              <a:t>are the </a:t>
            </a:r>
            <a:r>
              <a:rPr lang="en-US" sz="2000" dirty="0"/>
              <a:t>most popular programming </a:t>
            </a:r>
            <a:r>
              <a:rPr lang="en-US" sz="2000" dirty="0" smtClean="0"/>
              <a:t>languages</a:t>
            </a:r>
            <a:endParaRPr lang="en-US" sz="2000" baseline="30000" dirty="0" smtClean="0">
              <a:hlinkClick r:id="rId2"/>
            </a:endParaRPr>
          </a:p>
          <a:p>
            <a:r>
              <a:rPr lang="en-US" sz="2000" dirty="0" smtClean="0"/>
              <a:t>Many operating </a:t>
            </a:r>
            <a:r>
              <a:rPr lang="en-US" sz="2000" dirty="0"/>
              <a:t>system </a:t>
            </a:r>
            <a:r>
              <a:rPr lang="en-US" sz="2000" dirty="0" smtClean="0"/>
              <a:t>platforms </a:t>
            </a:r>
          </a:p>
          <a:p>
            <a:r>
              <a:rPr lang="en-US" sz="2000" dirty="0" smtClean="0"/>
              <a:t>Efficient </a:t>
            </a:r>
            <a:r>
              <a:rPr lang="en-US" sz="2000" dirty="0"/>
              <a:t>compiler to native </a:t>
            </a:r>
            <a:r>
              <a:rPr lang="en-US" sz="2000" dirty="0" smtClean="0"/>
              <a:t>code</a:t>
            </a:r>
          </a:p>
          <a:p>
            <a:r>
              <a:rPr lang="en-US" sz="2000" dirty="0" smtClean="0"/>
              <a:t>Applications include: </a:t>
            </a:r>
          </a:p>
          <a:p>
            <a:pPr lvl="1"/>
            <a:r>
              <a:rPr lang="en-US" sz="1600" dirty="0" smtClean="0"/>
              <a:t>Systems software</a:t>
            </a:r>
          </a:p>
          <a:p>
            <a:pPr lvl="1"/>
            <a:r>
              <a:rPr lang="en-US" sz="1600" dirty="0" smtClean="0"/>
              <a:t>Application software</a:t>
            </a:r>
          </a:p>
          <a:p>
            <a:pPr lvl="1"/>
            <a:r>
              <a:rPr lang="en-US" sz="1600" dirty="0"/>
              <a:t>D</a:t>
            </a:r>
            <a:r>
              <a:rPr lang="en-US" sz="1600" dirty="0" smtClean="0"/>
              <a:t>evice drivers</a:t>
            </a:r>
          </a:p>
          <a:p>
            <a:pPr lvl="1"/>
            <a:r>
              <a:rPr lang="en-US" sz="1600" dirty="0" smtClean="0"/>
              <a:t>Embedded software</a:t>
            </a:r>
          </a:p>
          <a:p>
            <a:pPr lvl="1"/>
            <a:r>
              <a:rPr lang="en-US" sz="1600" dirty="0" smtClean="0"/>
              <a:t>High-performance </a:t>
            </a:r>
            <a:r>
              <a:rPr lang="en-US" sz="1600" dirty="0"/>
              <a:t>server and client </a:t>
            </a:r>
            <a:r>
              <a:rPr lang="en-US" sz="1600" dirty="0" smtClean="0"/>
              <a:t>applications</a:t>
            </a:r>
          </a:p>
          <a:p>
            <a:pPr lvl="1"/>
            <a:r>
              <a:rPr lang="en-US" sz="1600" dirty="0" smtClean="0"/>
              <a:t>Entertainment </a:t>
            </a:r>
            <a:r>
              <a:rPr lang="en-US" sz="1600" dirty="0"/>
              <a:t>software such as video games</a:t>
            </a:r>
            <a:r>
              <a:rPr lang="en-US" sz="1600" dirty="0" smtClean="0"/>
              <a:t>. </a:t>
            </a:r>
          </a:p>
          <a:p>
            <a:r>
              <a:rPr lang="en-US" sz="2000" dirty="0" smtClean="0"/>
              <a:t>Free </a:t>
            </a:r>
            <a:r>
              <a:rPr lang="en-US" sz="2000" dirty="0"/>
              <a:t>and proprietary </a:t>
            </a:r>
            <a:endParaRPr lang="en-US" sz="2000" dirty="0" smtClean="0"/>
          </a:p>
          <a:p>
            <a:r>
              <a:rPr lang="en-US" sz="2000" dirty="0" smtClean="0"/>
              <a:t>Influenced C# and </a:t>
            </a:r>
            <a:r>
              <a:rPr lang="en-US" sz="2000" dirty="0"/>
              <a:t>Java.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559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</a:t>
            </a:r>
            <a:r>
              <a:rPr lang="en-US" dirty="0" smtClean="0"/>
              <a:t>++ Program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7611" y="1977390"/>
            <a:ext cx="5368777" cy="1077218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(“This is a sample C program.\n”);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1953" y="3429000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Program Libraries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87610" y="3981450"/>
            <a:ext cx="5368777" cy="132343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(“This is a sample C program.\n”);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1995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1887855"/>
            <a:ext cx="2075180" cy="1724025"/>
          </a:xfrm>
        </p:spPr>
        <p:txBody>
          <a:bodyPr/>
          <a:lstStyle/>
          <a:p>
            <a:r>
              <a:rPr lang="en-US" dirty="0" smtClean="0"/>
              <a:t>//</a:t>
            </a:r>
          </a:p>
          <a:p>
            <a:r>
              <a:rPr lang="en-US" dirty="0" smtClean="0"/>
              <a:t>/* and */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7660" y="1847850"/>
            <a:ext cx="5769528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// This is a comment at the beginning of the program</a:t>
            </a: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(“This is a sample C program.\n”);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7660" y="3894713"/>
            <a:ext cx="5769528" cy="224676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iostream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his is a comment at the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bginning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of the program 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 that wraps around */</a:t>
            </a:r>
            <a:br>
              <a:rPr lang="en-US" sz="1400" b="1" dirty="0" smtClean="0">
                <a:latin typeface="Courier New" pitchFamily="49" charset="0"/>
                <a:cs typeface="Courier New" pitchFamily="49" charset="0"/>
              </a:rPr>
            </a:b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main()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(“This is a sample C program.\n”);</a:t>
            </a:r>
          </a:p>
          <a:p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1248093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2483" y="1885950"/>
            <a:ext cx="290015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atatype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483" y="2450842"/>
            <a:ext cx="672652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atatype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VariableName1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VariableName2, VariableName3;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483" y="2979658"/>
            <a:ext cx="451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Declaring String Data Types &amp; Libraries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2483" y="3429000"/>
            <a:ext cx="2406428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5263" y="3412123"/>
            <a:ext cx="2529860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(20);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2483" y="4015740"/>
            <a:ext cx="2776722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#include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string&gt;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Using namespace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stingvariable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7763" y="5269468"/>
            <a:ext cx="451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Declaring String Data Types &amp; Libraries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51806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Variables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7569" y="2209800"/>
            <a:ext cx="228299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0" y="2209800"/>
            <a:ext cx="3393878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nsigned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4138" y="1840468"/>
            <a:ext cx="3347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Declaring Integer Data Types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67569" y="2726888"/>
            <a:ext cx="3147015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short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smallvariable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hort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smallvariable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2739419"/>
            <a:ext cx="3147015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signed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0" y="3311663"/>
            <a:ext cx="2406428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long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85617"/>
              </p:ext>
            </p:extLst>
          </p:nvPr>
        </p:nvGraphicFramePr>
        <p:xfrm>
          <a:off x="1637561" y="3824356"/>
          <a:ext cx="5868879" cy="2155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8018"/>
                <a:gridCol w="743036"/>
                <a:gridCol w="3957825"/>
              </a:tblGrid>
              <a:tr h="4180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Bytes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Range</a:t>
                      </a:r>
                      <a:endParaRPr lang="en-US" sz="1600" dirty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Signed:</a:t>
                      </a:r>
                      <a:r>
                        <a:rPr lang="en-US" sz="1600" baseline="0" dirty="0" smtClean="0"/>
                        <a:t> -32,768 to 32,768</a:t>
                      </a:r>
                    </a:p>
                    <a:p>
                      <a:r>
                        <a:rPr lang="en-US" sz="1600" baseline="0" dirty="0" smtClean="0"/>
                        <a:t>Unsigned: 0 to 65,535</a:t>
                      </a:r>
                      <a:endParaRPr lang="en-US" sz="1600" dirty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Signed:</a:t>
                      </a:r>
                      <a:r>
                        <a:rPr lang="en-US" sz="1600" baseline="0" dirty="0" smtClean="0"/>
                        <a:t> -2,147,483 to 2,147,483</a:t>
                      </a:r>
                    </a:p>
                    <a:p>
                      <a:r>
                        <a:rPr lang="en-US" sz="1600" baseline="0" dirty="0" smtClean="0"/>
                        <a:t>Unsigned: 0 to 4,294,967,295</a:t>
                      </a:r>
                      <a:endParaRPr lang="en-US" sz="1600" dirty="0" smtClean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or 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Signed:</a:t>
                      </a:r>
                      <a:r>
                        <a:rPr lang="en-US" sz="1600" baseline="0" dirty="0" smtClean="0"/>
                        <a:t> -2,147,483,638 to 2,147,483,638</a:t>
                      </a:r>
                    </a:p>
                    <a:p>
                      <a:r>
                        <a:rPr lang="en-US" sz="1600" baseline="0" dirty="0" smtClean="0"/>
                        <a:t>Unsigned: 0 to 4,294,967,295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0552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Variables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91773" y="2025134"/>
            <a:ext cx="2360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Floating Data Types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5955"/>
              </p:ext>
            </p:extLst>
          </p:nvPr>
        </p:nvGraphicFramePr>
        <p:xfrm>
          <a:off x="777240" y="2567056"/>
          <a:ext cx="7692390" cy="21278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0930"/>
                <a:gridCol w="1486590"/>
                <a:gridCol w="4674870"/>
              </a:tblGrid>
              <a:tr h="4180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Bytes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Range</a:t>
                      </a:r>
                      <a:endParaRPr lang="en-US" sz="1600" dirty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Float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-1.4023 E-45 to 3.4028 E38</a:t>
                      </a:r>
                    </a:p>
                  </a:txBody>
                  <a:tcPr anchor="ctr"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Double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-1.9406 E-324 to 1.7977 E308</a:t>
                      </a:r>
                    </a:p>
                  </a:txBody>
                  <a:tcPr anchor="ctr"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Long</a:t>
                      </a:r>
                      <a:r>
                        <a:rPr lang="en-US" sz="1600" baseline="0" dirty="0" smtClean="0"/>
                        <a:t> Double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or 12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-1.9406 E-324 to 1.7977 E308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6576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</a:t>
            </a:r>
            <a:r>
              <a:rPr lang="en-US" dirty="0" smtClean="0"/>
              <a:t>++ Boolean Declaration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30502" y="2209800"/>
            <a:ext cx="2282997" cy="83099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#define FALSE 0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#define TRUE 1</a:t>
            </a:r>
          </a:p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flag = FALSE;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30502" y="3573780"/>
            <a:ext cx="228299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55486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Operators - Math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592048"/>
              </p:ext>
            </p:extLst>
          </p:nvPr>
        </p:nvGraphicFramePr>
        <p:xfrm>
          <a:off x="196850" y="2573655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0650"/>
                <a:gridCol w="3172884"/>
                <a:gridCol w="2916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Mathematical</a:t>
                      </a:r>
                      <a:r>
                        <a:rPr lang="en-US" baseline="0" dirty="0" smtClean="0"/>
                        <a:t>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+</a:t>
                      </a:r>
                      <a:r>
                        <a:rPr lang="en-US" b="1" baseline="0" dirty="0" smtClean="0"/>
                        <a:t> 3.4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Subtraction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203.9 – 9.12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Multiplication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 * 146.7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 / 8.41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Modula 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35 % 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04885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Operators - Relational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9435"/>
              </p:ext>
            </p:extLst>
          </p:nvPr>
        </p:nvGraphicFramePr>
        <p:xfrm>
          <a:off x="1807210" y="2333625"/>
          <a:ext cx="55295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8986"/>
                <a:gridCol w="2840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Relational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==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Equals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!=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equal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 or equal to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 </a:t>
                      </a:r>
                      <a:r>
                        <a:rPr lang="en-US" b="1" dirty="0" smtClean="0"/>
                        <a:t>or equal to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3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ASP.NET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</a:t>
            </a:r>
            <a:r>
              <a:rPr lang="en-US" dirty="0"/>
              <a:t>framework </a:t>
            </a:r>
            <a:endParaRPr lang="en-US" dirty="0" smtClean="0"/>
          </a:p>
          <a:p>
            <a:r>
              <a:rPr lang="en-US" dirty="0" smtClean="0"/>
              <a:t>HTML</a:t>
            </a:r>
            <a:r>
              <a:rPr lang="en-US" dirty="0"/>
              <a:t>, CSS, JavaScript and server scripting.</a:t>
            </a:r>
          </a:p>
          <a:p>
            <a:r>
              <a:rPr lang="en-US" dirty="0" smtClean="0"/>
              <a:t>Three </a:t>
            </a:r>
            <a:r>
              <a:rPr lang="en-US" dirty="0"/>
              <a:t>different development </a:t>
            </a:r>
            <a:r>
              <a:rPr lang="en-US" dirty="0" smtClean="0"/>
              <a:t>models:</a:t>
            </a:r>
          </a:p>
          <a:p>
            <a:pPr lvl="1"/>
            <a:r>
              <a:rPr lang="en-US" dirty="0" smtClean="0"/>
              <a:t>Web Pages</a:t>
            </a:r>
          </a:p>
          <a:p>
            <a:pPr lvl="1"/>
            <a:r>
              <a:rPr lang="en-US" dirty="0" smtClean="0"/>
              <a:t>MVC </a:t>
            </a:r>
            <a:r>
              <a:rPr lang="en-US" dirty="0"/>
              <a:t>(Model View Controller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Web Forms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1514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Operators - Logical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386575"/>
              </p:ext>
            </p:extLst>
          </p:nvPr>
        </p:nvGraphicFramePr>
        <p:xfrm>
          <a:off x="196850" y="1933575"/>
          <a:ext cx="8750300" cy="2778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75150"/>
                <a:gridCol w="4375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Logical</a:t>
                      </a:r>
                      <a:r>
                        <a:rPr lang="en-US" sz="1400" baseline="0" dirty="0" smtClean="0"/>
                        <a:t> Operators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Truth Table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&amp;&amp; (AND)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&amp;&amp; True = True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err="1" smtClean="0"/>
                        <a:t>True</a:t>
                      </a:r>
                      <a:r>
                        <a:rPr lang="en-US" sz="1400" b="1" baseline="0" dirty="0" smtClean="0"/>
                        <a:t> &amp;&amp; False = False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baseline="0" dirty="0" err="1" smtClean="0"/>
                        <a:t>False</a:t>
                      </a:r>
                      <a:r>
                        <a:rPr lang="en-US" sz="1400" b="1" baseline="0" dirty="0" smtClean="0"/>
                        <a:t> &amp;&amp; </a:t>
                      </a: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= </a:t>
                      </a:r>
                      <a:r>
                        <a:rPr lang="en-US" sz="1400" b="1" baseline="0" dirty="0" err="1" smtClean="0"/>
                        <a:t>Flase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/>
                        <a:t>Flase</a:t>
                      </a:r>
                      <a:r>
                        <a:rPr lang="en-US" sz="1400" b="1" baseline="0" dirty="0" smtClean="0"/>
                        <a:t> &amp;&amp; </a:t>
                      </a:r>
                      <a:r>
                        <a:rPr lang="en-US" sz="1400" b="1" baseline="0" dirty="0" err="1" smtClean="0"/>
                        <a:t>Flase</a:t>
                      </a:r>
                      <a:r>
                        <a:rPr lang="en-US" sz="1400" b="1" baseline="0" dirty="0" smtClean="0"/>
                        <a:t> = </a:t>
                      </a:r>
                      <a:r>
                        <a:rPr lang="en-US" sz="1400" b="1" baseline="0" dirty="0" err="1" smtClean="0"/>
                        <a:t>Flase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|| (OR)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|| True = True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err="1" smtClean="0"/>
                        <a:t>True</a:t>
                      </a:r>
                      <a:r>
                        <a:rPr lang="en-US" sz="1400" b="1" baseline="0" dirty="0" smtClean="0"/>
                        <a:t> || False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|| True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|| False = False 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!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!True</a:t>
                      </a:r>
                      <a:r>
                        <a:rPr lang="en-US" sz="1400" b="1" baseline="0" dirty="0" smtClean="0"/>
                        <a:t> = False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!</a:t>
                      </a:r>
                      <a:r>
                        <a:rPr lang="en-US" sz="1400" b="1" baseline="0" dirty="0" smtClean="0"/>
                        <a:t> False= True</a:t>
                      </a:r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61691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- Using Operators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1773555"/>
            <a:ext cx="7509510" cy="5124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3404" y="284226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+ 1;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6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6</a:t>
            </a: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3414" y="466344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- 1;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5929" y="282321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j++;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6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19100" y="232410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Increment Operators</a:t>
            </a:r>
            <a:endParaRPr lang="en-US" kern="0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551029" y="390525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Decrement Operators</a:t>
            </a:r>
            <a:endParaRPr lang="en-US" kern="0" dirty="0"/>
          </a:p>
        </p:txBody>
      </p:sp>
      <p:sp>
        <p:nvSpPr>
          <p:cNvPr id="15" name="Rectangle 14"/>
          <p:cNvSpPr/>
          <p:nvPr/>
        </p:nvSpPr>
        <p:spPr>
          <a:xfrm>
            <a:off x="5465929" y="466344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j--;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4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1309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Operators - Assignment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728701"/>
              </p:ext>
            </p:extLst>
          </p:nvPr>
        </p:nvGraphicFramePr>
        <p:xfrm>
          <a:off x="196849" y="2316480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070"/>
                <a:gridCol w="3241464"/>
                <a:gridCol w="2916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Addition</a:t>
                      </a:r>
                      <a:r>
                        <a:rPr lang="en-US" b="1" baseline="0" dirty="0" smtClean="0"/>
                        <a:t>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+= 7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+ 7)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Subtraction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-= 4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- 4)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Multiplication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*= y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* y)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Division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/= 3.5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/3.5)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Module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%= 2.8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% 2.8)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65746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– Branching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0514" y="2382202"/>
            <a:ext cx="2434106" cy="15659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702" y="1922145"/>
            <a:ext cx="2480068" cy="38671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IF-Else Statement</a:t>
            </a:r>
            <a:endParaRPr lang="en-US" sz="20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5772150" y="1922145"/>
            <a:ext cx="3211830" cy="46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IF-Else Switch Statement</a:t>
            </a:r>
            <a:endParaRPr lang="en-US" sz="2000" kern="0" dirty="0"/>
          </a:p>
        </p:txBody>
      </p:sp>
      <p:sp>
        <p:nvSpPr>
          <p:cNvPr id="10" name="Rectangle 9"/>
          <p:cNvSpPr/>
          <p:nvPr/>
        </p:nvSpPr>
        <p:spPr>
          <a:xfrm>
            <a:off x="5923718" y="2382202"/>
            <a:ext cx="2908693" cy="25336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Switch (expression)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 value1: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break;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 value2: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break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default;: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2960370" y="1922145"/>
            <a:ext cx="281178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</a:t>
            </a:r>
            <a:r>
              <a:rPr lang="en-US" sz="2000" kern="0" dirty="0" err="1" smtClean="0"/>
              <a:t>ElseIF</a:t>
            </a:r>
            <a:r>
              <a:rPr lang="en-US" sz="2000" kern="0" dirty="0" smtClean="0"/>
              <a:t> Statement</a:t>
            </a:r>
            <a:endParaRPr lang="en-US" sz="2000" kern="0" dirty="0"/>
          </a:p>
        </p:txBody>
      </p:sp>
      <p:sp>
        <p:nvSpPr>
          <p:cNvPr id="12" name="Rectangle 11"/>
          <p:cNvSpPr/>
          <p:nvPr/>
        </p:nvSpPr>
        <p:spPr>
          <a:xfrm>
            <a:off x="2880360" y="2382202"/>
            <a:ext cx="2811780" cy="237267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(condition1)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(condition2)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elseif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condition3)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94632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– Looping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724" y="203835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increment)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724" y="355092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1;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4;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92420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</a:t>
            </a:r>
            <a:r>
              <a:rPr lang="en-US" dirty="0" smtClean="0"/>
              <a:t>–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24" y="3590925"/>
            <a:ext cx="7863356" cy="4781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Data type: </a:t>
            </a:r>
            <a:r>
              <a:rPr lang="en-US" sz="2400" dirty="0" err="1" smtClean="0"/>
              <a:t>int</a:t>
            </a:r>
            <a:r>
              <a:rPr lang="en-US" sz="2400" dirty="0" smtClean="0"/>
              <a:t> or float</a:t>
            </a:r>
          </a:p>
          <a:p>
            <a:pPr marL="0" indent="0">
              <a:buNone/>
            </a:pPr>
            <a:r>
              <a:rPr lang="en-US" sz="2400" dirty="0" smtClean="0"/>
              <a:t>Parameter List: Define any data and their data types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5005856" cy="13354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(Parameter list)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Commands;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return value;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824" y="2093595"/>
            <a:ext cx="1153946" cy="34099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1101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</a:t>
            </a:r>
            <a:r>
              <a:rPr lang="en-US" dirty="0" smtClean="0"/>
              <a:t>++ - Data Structures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292559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variable;  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6354" y="2076450"/>
            <a:ext cx="292559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MyGrades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char grade;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class_number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491732" y="3429000"/>
            <a:ext cx="2868688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sz="2000" kern="0" dirty="0" smtClean="0"/>
              <a:t>Enumerated Variables</a:t>
            </a:r>
            <a:endParaRPr lang="en-US" sz="2000" kern="0" dirty="0"/>
          </a:p>
        </p:txBody>
      </p:sp>
      <p:sp>
        <p:nvSpPr>
          <p:cNvPr id="10" name="Rectangle 9"/>
          <p:cNvSpPr/>
          <p:nvPr/>
        </p:nvSpPr>
        <p:spPr>
          <a:xfrm>
            <a:off x="491732" y="3971925"/>
            <a:ext cx="4293386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 (item1, item2, item3);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1732" y="4592955"/>
            <a:ext cx="4293386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weekend 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saturday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sunday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75030684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– </a:t>
            </a:r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arrayname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[size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34824" y="2686883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[10];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34824" y="3252787"/>
            <a:ext cx="5005856" cy="3524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[4] = (23, 8, 94, 102);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4824" y="3919537"/>
            <a:ext cx="5005856" cy="132343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[4];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[0] = 23;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[1] = 8;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[2] = 94; 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ynumbers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[3]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102;</a:t>
            </a:r>
          </a:p>
        </p:txBody>
      </p:sp>
    </p:spTree>
    <p:extLst>
      <p:ext uri="{BB962C8B-B14F-4D97-AF65-F5344CB8AC3E}">
        <p14:creationId xmlns:p14="http://schemas.microsoft.com/office/powerpoint/2010/main" val="38136079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–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6714" y="1832609"/>
            <a:ext cx="4188126" cy="181588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public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propertyname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void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methodname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};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2276" y="3853219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Create an Object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22276" y="4371141"/>
            <a:ext cx="3186734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076869" y="4341732"/>
            <a:ext cx="4525796" cy="3943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animal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things_at_zoo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65772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and C++ – Objects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79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3874" y="3923942"/>
            <a:ext cx="2351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Multiple Inheritance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3874" y="1912262"/>
            <a:ext cx="2172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Single Inheritance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3874" y="2510194"/>
            <a:ext cx="522825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public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classinheritfrom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code goes here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};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3874" y="4468534"/>
            <a:ext cx="600549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public class1, public class2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// code goes here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};</a:t>
            </a:r>
          </a:p>
        </p:txBody>
      </p:sp>
    </p:spTree>
    <p:extLst>
      <p:ext uri="{BB962C8B-B14F-4D97-AF65-F5344CB8AC3E}">
        <p14:creationId xmlns:p14="http://schemas.microsoft.com/office/powerpoint/2010/main" val="115241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ASP.NET – Web Pages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Pages Model </a:t>
            </a:r>
            <a:endParaRPr lang="en-US" dirty="0" smtClean="0"/>
          </a:p>
          <a:p>
            <a:r>
              <a:rPr lang="en-US" dirty="0"/>
              <a:t>Simplest ASP.NET </a:t>
            </a:r>
            <a:r>
              <a:rPr lang="en-US" dirty="0" smtClean="0"/>
              <a:t>model.</a:t>
            </a:r>
          </a:p>
          <a:p>
            <a:r>
              <a:rPr lang="en-US" dirty="0" smtClean="0"/>
              <a:t>Similar </a:t>
            </a:r>
            <a:r>
              <a:rPr lang="en-US" dirty="0"/>
              <a:t>to PHP and classic </a:t>
            </a:r>
            <a:r>
              <a:rPr lang="en-US" dirty="0" smtClean="0"/>
              <a:t>ASP.</a:t>
            </a:r>
          </a:p>
          <a:p>
            <a:r>
              <a:rPr lang="en-US" dirty="0" smtClean="0"/>
              <a:t>Built-in </a:t>
            </a:r>
            <a:r>
              <a:rPr lang="en-US" dirty="0"/>
              <a:t>templates and helpers for database, video, graphics, social media and more.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8706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Java </a:t>
            </a:r>
            <a:r>
              <a:rPr lang="en-US" sz="2400" dirty="0" smtClean="0"/>
              <a:t>developed </a:t>
            </a:r>
            <a:r>
              <a:rPr lang="en-US" sz="2400" dirty="0"/>
              <a:t>by Sun Microsystems </a:t>
            </a:r>
          </a:p>
          <a:p>
            <a:r>
              <a:rPr lang="en-US" sz="2400" dirty="0"/>
              <a:t>Derives much of its syntax from C and C++</a:t>
            </a:r>
          </a:p>
          <a:p>
            <a:r>
              <a:rPr lang="en-US" sz="2400" dirty="0"/>
              <a:t>"write once, run anywhere" (</a:t>
            </a:r>
            <a:r>
              <a:rPr lang="en-US" sz="2400"/>
              <a:t>WORA</a:t>
            </a:r>
            <a:r>
              <a:rPr lang="en-US" sz="2400" smtClean="0"/>
              <a:t>)</a:t>
            </a:r>
            <a:endParaRPr lang="en-US" sz="2400" dirty="0"/>
          </a:p>
          <a:p>
            <a:r>
              <a:rPr lang="en-US" sz="2400" dirty="0" smtClean="0"/>
              <a:t>Compiled </a:t>
            </a:r>
            <a:r>
              <a:rPr lang="en-US" sz="2400" dirty="0"/>
              <a:t>to </a:t>
            </a:r>
            <a:r>
              <a:rPr lang="en-US" sz="2400" dirty="0" err="1"/>
              <a:t>bytecode</a:t>
            </a:r>
            <a:r>
              <a:rPr lang="en-US" sz="2400" dirty="0"/>
              <a:t> (class file) </a:t>
            </a:r>
            <a:endParaRPr lang="en-US" sz="2400" dirty="0" smtClean="0"/>
          </a:p>
          <a:p>
            <a:r>
              <a:rPr lang="en-US" sz="2400" dirty="0" smtClean="0"/>
              <a:t>Runs </a:t>
            </a:r>
            <a:r>
              <a:rPr lang="en-US" sz="2400" dirty="0"/>
              <a:t>on any Java virtual machine (JVM) regardless of computer architecture. </a:t>
            </a:r>
            <a:endParaRPr lang="en-US" sz="2400" dirty="0" smtClean="0"/>
          </a:p>
          <a:p>
            <a:r>
              <a:rPr lang="en-US" sz="2400" dirty="0" smtClean="0"/>
              <a:t>Class-based</a:t>
            </a:r>
            <a:endParaRPr lang="en-US" sz="2400" dirty="0"/>
          </a:p>
          <a:p>
            <a:r>
              <a:rPr lang="en-US" sz="2400" dirty="0"/>
              <a:t>Object-oriented computer programming language </a:t>
            </a:r>
          </a:p>
          <a:p>
            <a:endParaRPr lang="en-US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1609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- </a:t>
            </a:r>
            <a:r>
              <a:rPr lang="en-US" dirty="0"/>
              <a:t>Special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Applet - programs embed </a:t>
            </a:r>
            <a:r>
              <a:rPr lang="en-US" sz="2000" dirty="0"/>
              <a:t>in other </a:t>
            </a:r>
            <a:r>
              <a:rPr lang="en-US" sz="2000" dirty="0" smtClean="0"/>
              <a:t>applications – </a:t>
            </a:r>
            <a:r>
              <a:rPr lang="en-US" sz="2000" dirty="0" err="1" smtClean="0"/>
              <a:t>ie</a:t>
            </a:r>
            <a:r>
              <a:rPr lang="en-US" sz="2000" dirty="0" smtClean="0"/>
              <a:t>. Web browser</a:t>
            </a:r>
          </a:p>
          <a:p>
            <a:r>
              <a:rPr lang="en-US" sz="2000" dirty="0" smtClean="0"/>
              <a:t>Servlet: </a:t>
            </a:r>
          </a:p>
          <a:p>
            <a:pPr lvl="1"/>
            <a:r>
              <a:rPr lang="en-US" sz="2000" dirty="0" smtClean="0"/>
              <a:t>extends functionality </a:t>
            </a:r>
            <a:r>
              <a:rPr lang="en-US" sz="2000" dirty="0"/>
              <a:t>of a Web </a:t>
            </a:r>
            <a:r>
              <a:rPr lang="en-US" sz="2000" dirty="0" smtClean="0"/>
              <a:t>server. </a:t>
            </a:r>
          </a:p>
          <a:p>
            <a:pPr lvl="1"/>
            <a:r>
              <a:rPr lang="en-US" sz="2000" dirty="0" smtClean="0"/>
              <a:t>server-side </a:t>
            </a:r>
            <a:r>
              <a:rPr lang="en-US" sz="2000" dirty="0"/>
              <a:t>Java EE components </a:t>
            </a:r>
            <a:endParaRPr lang="en-US" sz="2000" dirty="0" smtClean="0"/>
          </a:p>
          <a:p>
            <a:r>
              <a:rPr lang="en-US" sz="2000" dirty="0" err="1" smtClean="0"/>
              <a:t>JavaServer</a:t>
            </a:r>
            <a:r>
              <a:rPr lang="en-US" sz="2000" dirty="0" smtClean="0"/>
              <a:t> Pages (JSP): </a:t>
            </a:r>
          </a:p>
          <a:p>
            <a:pPr lvl="1"/>
            <a:r>
              <a:rPr lang="en-US" sz="2000" dirty="0" smtClean="0"/>
              <a:t>Server-side </a:t>
            </a:r>
            <a:r>
              <a:rPr lang="en-US" sz="2000" dirty="0"/>
              <a:t>Java EE components </a:t>
            </a:r>
            <a:r>
              <a:rPr lang="en-US" sz="2000" dirty="0" smtClean="0"/>
              <a:t>generate responses. </a:t>
            </a:r>
            <a:endParaRPr lang="en-US" sz="2000" dirty="0"/>
          </a:p>
          <a:p>
            <a:pPr lvl="1"/>
            <a:r>
              <a:rPr lang="en-US" sz="2000" dirty="0" smtClean="0"/>
              <a:t>JSPs </a:t>
            </a:r>
            <a:r>
              <a:rPr lang="en-US" sz="2000" dirty="0"/>
              <a:t>embed </a:t>
            </a:r>
            <a:r>
              <a:rPr lang="en-US" sz="2000" dirty="0" smtClean="0"/>
              <a:t>code into HTML </a:t>
            </a:r>
            <a:r>
              <a:rPr lang="en-US" sz="2000" dirty="0"/>
              <a:t>page by </a:t>
            </a:r>
            <a:r>
              <a:rPr lang="en-US" sz="2000" dirty="0" smtClean="0"/>
              <a:t>special </a:t>
            </a:r>
            <a:r>
              <a:rPr lang="en-US" sz="2000" dirty="0"/>
              <a:t>delimiters &lt;% and %&gt;. </a:t>
            </a:r>
            <a:endParaRPr lang="en-US" sz="2000" dirty="0" smtClean="0"/>
          </a:p>
          <a:p>
            <a:pPr lvl="1"/>
            <a:r>
              <a:rPr lang="en-US" sz="2000" dirty="0" smtClean="0"/>
              <a:t>JSP </a:t>
            </a:r>
            <a:r>
              <a:rPr lang="en-US" sz="2000" dirty="0"/>
              <a:t>is compiled to a Java </a:t>
            </a:r>
            <a:r>
              <a:rPr lang="en-US" sz="2000" i="1" dirty="0" smtClean="0"/>
              <a:t>servlet </a:t>
            </a:r>
            <a:endParaRPr lang="en-US" sz="2000" dirty="0" smtClean="0"/>
          </a:p>
          <a:p>
            <a:r>
              <a:rPr lang="en-US" sz="2000" dirty="0"/>
              <a:t>Swing </a:t>
            </a:r>
            <a:r>
              <a:rPr lang="en-US" sz="2000" dirty="0" smtClean="0"/>
              <a:t>application - Graphical </a:t>
            </a:r>
            <a:r>
              <a:rPr lang="en-US" sz="2000" dirty="0"/>
              <a:t>user interface library for the Java SE </a:t>
            </a:r>
            <a:r>
              <a:rPr lang="en-US" sz="2000" dirty="0" smtClean="0"/>
              <a:t>platform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27355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Developed by Microsoft within its .NET initiative</a:t>
            </a:r>
          </a:p>
          <a:p>
            <a:r>
              <a:rPr lang="en-US" dirty="0" smtClean="0"/>
              <a:t>ECMA-334</a:t>
            </a:r>
            <a:endParaRPr lang="en-US" dirty="0"/>
          </a:p>
          <a:p>
            <a:r>
              <a:rPr lang="en-US" dirty="0" smtClean="0"/>
              <a:t>ISO/IEC 23270:2006</a:t>
            </a:r>
            <a:endParaRPr lang="en-US" dirty="0"/>
          </a:p>
          <a:p>
            <a:r>
              <a:rPr lang="en-US" dirty="0" smtClean="0"/>
              <a:t>Multi-paradigm </a:t>
            </a:r>
            <a:r>
              <a:rPr lang="en-US" dirty="0"/>
              <a:t>programming language 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bject-oriented </a:t>
            </a:r>
            <a:r>
              <a:rPr lang="en-US" dirty="0"/>
              <a:t>(</a:t>
            </a:r>
            <a:r>
              <a:rPr lang="en-US" dirty="0" smtClean="0"/>
              <a:t>class-based)</a:t>
            </a:r>
          </a:p>
          <a:p>
            <a:r>
              <a:rPr lang="en-US" dirty="0" smtClean="0"/>
              <a:t>Component-oriented </a:t>
            </a:r>
            <a:r>
              <a:rPr lang="en-US" dirty="0"/>
              <a:t>programming </a:t>
            </a:r>
            <a:r>
              <a:rPr lang="en-US" dirty="0" smtClean="0"/>
              <a:t>disciplines </a:t>
            </a:r>
          </a:p>
          <a:p>
            <a:endParaRPr lang="en-US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53176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</a:t>
            </a:r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Semicolons denote </a:t>
            </a:r>
            <a:r>
              <a:rPr lang="en-US" sz="2400" dirty="0"/>
              <a:t>the end of a statement.</a:t>
            </a:r>
          </a:p>
          <a:p>
            <a:r>
              <a:rPr lang="en-US" sz="2400" dirty="0"/>
              <a:t>Curly braces are used to group statements. </a:t>
            </a:r>
            <a:endParaRPr lang="en-US" sz="2400" dirty="0" smtClean="0"/>
          </a:p>
          <a:p>
            <a:r>
              <a:rPr lang="en-US" sz="2400" dirty="0" smtClean="0"/>
              <a:t>Statements: </a:t>
            </a:r>
          </a:p>
          <a:p>
            <a:pPr lvl="1"/>
            <a:r>
              <a:rPr lang="en-US" sz="2000" dirty="0" smtClean="0"/>
              <a:t>methods </a:t>
            </a:r>
            <a:r>
              <a:rPr lang="en-US" sz="2000" dirty="0"/>
              <a:t>(functions), </a:t>
            </a:r>
            <a:endParaRPr lang="en-US" sz="2000" dirty="0" smtClean="0"/>
          </a:p>
          <a:p>
            <a:pPr lvl="1"/>
            <a:r>
              <a:rPr lang="en-US" sz="2000" dirty="0" smtClean="0"/>
              <a:t>methods </a:t>
            </a:r>
            <a:r>
              <a:rPr lang="en-US" sz="2000" dirty="0"/>
              <a:t>into classes, </a:t>
            </a:r>
            <a:endParaRPr lang="en-US" sz="2000" dirty="0" smtClean="0"/>
          </a:p>
          <a:p>
            <a:pPr lvl="1"/>
            <a:r>
              <a:rPr lang="en-US" sz="2000" dirty="0" smtClean="0"/>
              <a:t>classes </a:t>
            </a:r>
            <a:r>
              <a:rPr lang="en-US" sz="2000" dirty="0"/>
              <a:t>into namespaces.</a:t>
            </a:r>
          </a:p>
          <a:p>
            <a:r>
              <a:rPr lang="en-US" sz="2400" dirty="0"/>
              <a:t>Variables are assigned using an equals sign, but compared using two consecutive equals signs.</a:t>
            </a:r>
          </a:p>
          <a:p>
            <a:r>
              <a:rPr lang="en-US" sz="2400" dirty="0"/>
              <a:t>Square brackets are used with </a:t>
            </a:r>
            <a:r>
              <a:rPr lang="en-US" sz="2400" dirty="0" smtClean="0"/>
              <a:t>arrays</a:t>
            </a:r>
            <a:r>
              <a:rPr lang="en-US" sz="2400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0797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and C# Program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24721" y="2044006"/>
            <a:ext cx="6973384" cy="181588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programname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static void main (String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(“This is a simple Java program.”);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953" y="408051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C#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24721" y="4449842"/>
            <a:ext cx="6109365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using System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{_static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{_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(“This is a C# program.”);_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1953" y="18669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Java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525949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C#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680" y="1887855"/>
            <a:ext cx="2075180" cy="1724025"/>
          </a:xfrm>
        </p:spPr>
        <p:txBody>
          <a:bodyPr/>
          <a:lstStyle/>
          <a:p>
            <a:r>
              <a:rPr lang="en-US" dirty="0" smtClean="0"/>
              <a:t>//</a:t>
            </a:r>
          </a:p>
          <a:p>
            <a:r>
              <a:rPr lang="en-US" dirty="0" smtClean="0"/>
              <a:t>/* and */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84790" y="1988642"/>
            <a:ext cx="6109365" cy="156966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using System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MyClass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-// This is C# comment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{_static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main()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{_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Console.WriteLine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(“This is a C# program.”);_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866" y="3776677"/>
            <a:ext cx="8331127" cy="230832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/* This is a multiline comment to show how a Java program comment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can be used in the program.  */ 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programname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static void main (String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(“This is a simple Java program.”);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8414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C# Variables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2483" y="1885950"/>
            <a:ext cx="290015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atatype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483" y="2450842"/>
            <a:ext cx="6726521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atatype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VariableName1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VariableName2, VariableName3;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483" y="2979658"/>
            <a:ext cx="4514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Declaring String Data Types &amp; Libraries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62483" y="3429000"/>
            <a:ext cx="2653290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5263" y="3412123"/>
            <a:ext cx="3517310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tring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firstname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“David”;</a:t>
            </a:r>
          </a:p>
        </p:txBody>
      </p:sp>
    </p:spTree>
    <p:extLst>
      <p:ext uri="{BB962C8B-B14F-4D97-AF65-F5344CB8AC3E}">
        <p14:creationId xmlns:p14="http://schemas.microsoft.com/office/powerpoint/2010/main" val="206444965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 smtClean="0"/>
              <a:t>Variables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7569" y="2344787"/>
            <a:ext cx="228299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4138" y="1840468"/>
            <a:ext cx="3347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Declaring Integer Data Types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886384"/>
              </p:ext>
            </p:extLst>
          </p:nvPr>
        </p:nvGraphicFramePr>
        <p:xfrm>
          <a:off x="1637560" y="2818516"/>
          <a:ext cx="5868879" cy="270693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68018"/>
                <a:gridCol w="743036"/>
                <a:gridCol w="3957825"/>
              </a:tblGrid>
              <a:tr h="4180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Bytes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Range</a:t>
                      </a:r>
                      <a:endParaRPr lang="en-US" sz="1600" dirty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byte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-128 to 127</a:t>
                      </a:r>
                      <a:endParaRPr lang="en-US" sz="1600" dirty="0"/>
                    </a:p>
                  </a:txBody>
                  <a:tcPr anchor="ctr"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short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-32,768 to 32,767</a:t>
                      </a:r>
                    </a:p>
                  </a:txBody>
                  <a:tcPr anchor="ctr"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Int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-2,147,483,638 to 2,147,483,647</a:t>
                      </a:r>
                    </a:p>
                  </a:txBody>
                  <a:tcPr anchor="ctr"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long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aseline="0" dirty="0" smtClean="0"/>
                        <a:t>-9,223,372,036,854,775,808 to -9,223,372,036,854,775,80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741396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C# Variables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7569" y="2209800"/>
            <a:ext cx="2282997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97730" y="1512808"/>
            <a:ext cx="3393878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nsigned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4138" y="1840468"/>
            <a:ext cx="3347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Declaring Integer Data Types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97730" y="2021353"/>
            <a:ext cx="3147015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signed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308002"/>
              </p:ext>
            </p:extLst>
          </p:nvPr>
        </p:nvGraphicFramePr>
        <p:xfrm>
          <a:off x="1137285" y="2937510"/>
          <a:ext cx="6869430" cy="29783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67147"/>
                <a:gridCol w="869712"/>
                <a:gridCol w="4632571"/>
              </a:tblGrid>
              <a:tr h="4180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Bytes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Range</a:t>
                      </a:r>
                      <a:endParaRPr lang="en-US" sz="1600" dirty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byte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Signed: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-128 to 127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Unsigned: 0 to 255</a:t>
                      </a:r>
                      <a:endParaRPr lang="en-US" sz="1600" dirty="0"/>
                    </a:p>
                  </a:txBody>
                  <a:tcPr anchor="ctr"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short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Signed:</a:t>
                      </a:r>
                      <a:r>
                        <a:rPr lang="en-US" sz="1600" baseline="0" dirty="0" smtClean="0"/>
                        <a:t> -32,768 to 32,768</a:t>
                      </a:r>
                    </a:p>
                    <a:p>
                      <a:r>
                        <a:rPr lang="en-US" sz="1600" baseline="0" dirty="0" smtClean="0"/>
                        <a:t>Unsigned: 0 to 65,535</a:t>
                      </a:r>
                      <a:endParaRPr lang="en-US" sz="1600" dirty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Signed:</a:t>
                      </a:r>
                      <a:r>
                        <a:rPr lang="en-US" sz="1600" baseline="0" dirty="0" smtClean="0"/>
                        <a:t> -2,147,483 to 2,147,483</a:t>
                      </a:r>
                    </a:p>
                    <a:p>
                      <a:r>
                        <a:rPr lang="en-US" sz="1600" baseline="0" dirty="0" smtClean="0"/>
                        <a:t>Unsigned: 0 to 4,294,967,295</a:t>
                      </a:r>
                      <a:endParaRPr lang="en-US" sz="1600" dirty="0" smtClean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Signed:</a:t>
                      </a:r>
                      <a:r>
                        <a:rPr lang="en-US" sz="1600" baseline="0" dirty="0" smtClean="0"/>
                        <a:t> -9,223,372,036,854,775,808 to -9,223,372,036,854,775,80 </a:t>
                      </a:r>
                    </a:p>
                    <a:p>
                      <a:r>
                        <a:rPr lang="en-US" sz="1600" baseline="0" dirty="0" smtClean="0"/>
                        <a:t>Unsigned: 0 to 1.8x1019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9640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C# Variables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89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391773" y="2025134"/>
            <a:ext cx="2360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Floating Data Types</a:t>
            </a:r>
            <a:endParaRPr lang="en-US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914876"/>
              </p:ext>
            </p:extLst>
          </p:nvPr>
        </p:nvGraphicFramePr>
        <p:xfrm>
          <a:off x="777240" y="2567056"/>
          <a:ext cx="7692390" cy="21278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30930"/>
                <a:gridCol w="1486590"/>
                <a:gridCol w="4674870"/>
              </a:tblGrid>
              <a:tr h="41800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Data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Bytes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Range</a:t>
                      </a:r>
                      <a:endParaRPr lang="en-US" sz="1600" dirty="0"/>
                    </a:p>
                  </a:txBody>
                  <a:tcPr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float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-1.4023 E-45 to 3.4028 E38</a:t>
                      </a:r>
                    </a:p>
                  </a:txBody>
                  <a:tcPr anchor="ctr"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double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-4.9406 E-324 to 1.7977 E308</a:t>
                      </a:r>
                    </a:p>
                  </a:txBody>
                  <a:tcPr anchor="ctr"/>
                </a:tc>
              </a:tr>
              <a:tr h="56993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decimal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-1.0 E-28 to 1.0 E28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4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ea typeface="ＭＳ Ｐゴシック" pitchFamily="34" charset="-128"/>
              </a:rPr>
              <a:t>ASP.NET </a:t>
            </a:r>
            <a:r>
              <a:rPr lang="en-US" sz="3200" dirty="0" smtClean="0">
                <a:ea typeface="ＭＳ Ｐゴシック" pitchFamily="34" charset="-128"/>
              </a:rPr>
              <a:t>– </a:t>
            </a:r>
            <a:r>
              <a:rPr lang="en-US" sz="3200" dirty="0">
                <a:effectLst/>
              </a:rPr>
              <a:t>Model View </a:t>
            </a:r>
            <a:r>
              <a:rPr lang="en-US" sz="3200" dirty="0" smtClean="0">
                <a:effectLst/>
              </a:rPr>
              <a:t>Controller (MVC)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MVC separates web applications into 3 different components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Business Layer – Model Logic</a:t>
            </a:r>
          </a:p>
          <a:p>
            <a:pPr lvl="1"/>
            <a:r>
              <a:rPr lang="en-US" dirty="0" smtClean="0"/>
              <a:t>Display Layer - Views Logic</a:t>
            </a:r>
          </a:p>
          <a:p>
            <a:pPr lvl="1"/>
            <a:r>
              <a:rPr lang="en-US" dirty="0" smtClean="0"/>
              <a:t>Input Control - Controllers Logic</a:t>
            </a:r>
          </a:p>
          <a:p>
            <a:pPr lvl="1"/>
            <a:r>
              <a:rPr lang="en-US" dirty="0" smtClean="0"/>
              <a:t>Lighter </a:t>
            </a:r>
            <a:r>
              <a:rPr lang="en-US" dirty="0"/>
              <a:t>alternative to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traditional </a:t>
            </a:r>
            <a:r>
              <a:rPr lang="en-US" dirty="0"/>
              <a:t>ASP.NET (Web Forms).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899" y="2850789"/>
            <a:ext cx="2826067" cy="271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02535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C# Boolean </a:t>
            </a:r>
            <a:r>
              <a:rPr lang="en-US" dirty="0" smtClean="0"/>
              <a:t>Declaration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83639" y="2453640"/>
            <a:ext cx="2776722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68786" y="3429000"/>
            <a:ext cx="2406428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variablename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43650" y="295298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C# Only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509185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C# Operators </a:t>
            </a:r>
            <a:r>
              <a:rPr lang="en-US" dirty="0" smtClean="0"/>
              <a:t>- Math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9068067"/>
              </p:ext>
            </p:extLst>
          </p:nvPr>
        </p:nvGraphicFramePr>
        <p:xfrm>
          <a:off x="196850" y="2573655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0650"/>
                <a:gridCol w="3172884"/>
                <a:gridCol w="291676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Mathematical</a:t>
                      </a:r>
                      <a:r>
                        <a:rPr lang="en-US" baseline="0" dirty="0" smtClean="0"/>
                        <a:t>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Addition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 +</a:t>
                      </a:r>
                      <a:r>
                        <a:rPr lang="en-US" b="1" baseline="0" dirty="0" smtClean="0"/>
                        <a:t> 3.4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Subtraction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203.9 – 9.12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Multiplication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39 * 146.7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45 / 8.41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Modula Division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35 % 9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48305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C# Operators </a:t>
            </a:r>
            <a:r>
              <a:rPr lang="en-US" dirty="0" smtClean="0"/>
              <a:t>- Relational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8485396"/>
              </p:ext>
            </p:extLst>
          </p:nvPr>
        </p:nvGraphicFramePr>
        <p:xfrm>
          <a:off x="1807210" y="2333625"/>
          <a:ext cx="552958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88986"/>
                <a:gridCol w="2840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Relational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==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Equals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!=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Not equal</a:t>
                      </a:r>
                      <a:endParaRPr lang="en-US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&lt;=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Less than or equal to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&gt;=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Greater</a:t>
                      </a:r>
                      <a:r>
                        <a:rPr lang="en-US" b="1" baseline="0" dirty="0" smtClean="0"/>
                        <a:t> than </a:t>
                      </a:r>
                      <a:r>
                        <a:rPr lang="en-US" b="1" dirty="0" smtClean="0"/>
                        <a:t>or equal to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987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C# Operators </a:t>
            </a:r>
            <a:r>
              <a:rPr lang="en-US" dirty="0" smtClean="0"/>
              <a:t>- Logical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574177"/>
              </p:ext>
            </p:extLst>
          </p:nvPr>
        </p:nvGraphicFramePr>
        <p:xfrm>
          <a:off x="196850" y="1933575"/>
          <a:ext cx="8750300" cy="2778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75150"/>
                <a:gridCol w="4375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Logical</a:t>
                      </a:r>
                      <a:r>
                        <a:rPr lang="en-US" sz="1400" baseline="0" dirty="0" smtClean="0"/>
                        <a:t> Operators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Truth Table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&amp;&amp; (AND)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&amp;&amp; True = True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err="1" smtClean="0"/>
                        <a:t>True</a:t>
                      </a:r>
                      <a:r>
                        <a:rPr lang="en-US" sz="1400" b="1" baseline="0" dirty="0" smtClean="0"/>
                        <a:t> &amp;&amp; False = False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baseline="0" dirty="0" err="1" smtClean="0"/>
                        <a:t>False</a:t>
                      </a:r>
                      <a:r>
                        <a:rPr lang="en-US" sz="1400" b="1" baseline="0" dirty="0" smtClean="0"/>
                        <a:t> &amp;&amp; </a:t>
                      </a: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= </a:t>
                      </a:r>
                      <a:r>
                        <a:rPr lang="en-US" sz="1400" b="1" baseline="0" dirty="0" err="1" smtClean="0"/>
                        <a:t>Flase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err="1" smtClean="0"/>
                        <a:t>Flase</a:t>
                      </a:r>
                      <a:r>
                        <a:rPr lang="en-US" sz="1400" b="1" baseline="0" dirty="0" smtClean="0"/>
                        <a:t> &amp;&amp; </a:t>
                      </a:r>
                      <a:r>
                        <a:rPr lang="en-US" sz="1400" b="1" baseline="0" dirty="0" err="1" smtClean="0"/>
                        <a:t>Flase</a:t>
                      </a:r>
                      <a:r>
                        <a:rPr lang="en-US" sz="1400" b="1" baseline="0" dirty="0" smtClean="0"/>
                        <a:t> = </a:t>
                      </a:r>
                      <a:r>
                        <a:rPr lang="en-US" sz="1400" b="1" baseline="0" dirty="0" err="1" smtClean="0"/>
                        <a:t>Flase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|| (OR)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True</a:t>
                      </a:r>
                      <a:r>
                        <a:rPr lang="en-US" sz="1400" b="1" baseline="0" dirty="0" smtClean="0"/>
                        <a:t> || True = True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err="1" smtClean="0"/>
                        <a:t>True</a:t>
                      </a:r>
                      <a:r>
                        <a:rPr lang="en-US" sz="1400" b="1" baseline="0" dirty="0" smtClean="0"/>
                        <a:t> || False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|| True = True</a:t>
                      </a:r>
                      <a:endParaRPr lang="en-US" sz="14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baseline="0" dirty="0" smtClean="0"/>
                        <a:t>False || False = False </a:t>
                      </a:r>
                      <a:endParaRPr lang="en-US" sz="1400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!</a:t>
                      </a:r>
                      <a:endParaRPr 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!True</a:t>
                      </a:r>
                      <a:r>
                        <a:rPr lang="en-US" sz="1400" b="1" baseline="0" dirty="0" smtClean="0"/>
                        <a:t> = False</a:t>
                      </a:r>
                      <a:br>
                        <a:rPr lang="en-US" sz="1400" b="1" baseline="0" dirty="0" smtClean="0"/>
                      </a:br>
                      <a:r>
                        <a:rPr lang="en-US" sz="1400" b="1" dirty="0" smtClean="0"/>
                        <a:t>!</a:t>
                      </a:r>
                      <a:r>
                        <a:rPr lang="en-US" sz="1400" b="1" baseline="0" dirty="0" smtClean="0"/>
                        <a:t> False= True</a:t>
                      </a:r>
                      <a:endParaRPr lang="en-US" sz="14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3305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C# - Using Operators 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1773555"/>
            <a:ext cx="7509510" cy="5124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Increment and Decrement Operators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03404" y="284226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+ 1;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6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6</a:t>
            </a: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3414" y="4663440"/>
            <a:ext cx="333326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	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j = 5;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 - 1;	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--j;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4		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65929" y="282321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j++;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6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Content Placeholder 7"/>
          <p:cNvSpPr txBox="1">
            <a:spLocks/>
          </p:cNvSpPr>
          <p:nvPr/>
        </p:nvSpPr>
        <p:spPr bwMode="auto">
          <a:xfrm>
            <a:off x="419100" y="232410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Increment Operators</a:t>
            </a:r>
            <a:endParaRPr lang="en-US" kern="0" dirty="0"/>
          </a:p>
        </p:txBody>
      </p:sp>
      <p:sp>
        <p:nvSpPr>
          <p:cNvPr id="13" name="Content Placeholder 7"/>
          <p:cNvSpPr txBox="1">
            <a:spLocks/>
          </p:cNvSpPr>
          <p:nvPr/>
        </p:nvSpPr>
        <p:spPr bwMode="auto">
          <a:xfrm>
            <a:off x="551029" y="3905250"/>
            <a:ext cx="7509510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Decrement Operators</a:t>
            </a:r>
            <a:endParaRPr lang="en-US" kern="0" dirty="0"/>
          </a:p>
        </p:txBody>
      </p:sp>
      <p:sp>
        <p:nvSpPr>
          <p:cNvPr id="15" name="Rectangle 14"/>
          <p:cNvSpPr/>
          <p:nvPr/>
        </p:nvSpPr>
        <p:spPr>
          <a:xfrm>
            <a:off x="5465929" y="4663440"/>
            <a:ext cx="1896896" cy="864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 = 5;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j--; </a:t>
            </a:r>
          </a:p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5 j = 4	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13641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C# Operators </a:t>
            </a:r>
            <a:r>
              <a:rPr lang="en-US" dirty="0" smtClean="0"/>
              <a:t>- Assignment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6399980"/>
              </p:ext>
            </p:extLst>
          </p:nvPr>
        </p:nvGraphicFramePr>
        <p:xfrm>
          <a:off x="196849" y="2316480"/>
          <a:ext cx="8750301" cy="222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92070"/>
                <a:gridCol w="3241464"/>
                <a:gridCol w="29167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 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+=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Addition</a:t>
                      </a:r>
                      <a:r>
                        <a:rPr lang="en-US" b="1" baseline="0" dirty="0" smtClean="0"/>
                        <a:t>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+= 7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+ 7)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Subtraction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-= 4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- 4)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*=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Multiplication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*= y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* y)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/=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Division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/= 3.5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/3.5)</a:t>
                      </a:r>
                      <a:endParaRPr lang="en-US" b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%=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Module Assignment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i</a:t>
                      </a:r>
                      <a:r>
                        <a:rPr lang="en-US" b="1" baseline="0" dirty="0" smtClean="0"/>
                        <a:t> %= 2.8 (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= </a:t>
                      </a:r>
                      <a:r>
                        <a:rPr lang="en-US" b="1" baseline="0" dirty="0" err="1" smtClean="0"/>
                        <a:t>i</a:t>
                      </a:r>
                      <a:r>
                        <a:rPr lang="en-US" b="1" baseline="0" dirty="0" smtClean="0"/>
                        <a:t> % 2.8)</a:t>
                      </a:r>
                      <a:endParaRPr lang="en-US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3058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</a:t>
            </a:r>
            <a:r>
              <a:rPr lang="en-US" dirty="0" smtClean="0"/>
              <a:t># – Branching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0514" y="2382202"/>
            <a:ext cx="2434106" cy="156591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51702" y="1922145"/>
            <a:ext cx="2480068" cy="386715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 smtClean="0"/>
              <a:t>IF-Else Statement</a:t>
            </a:r>
            <a:endParaRPr lang="en-US" sz="2000" dirty="0"/>
          </a:p>
        </p:txBody>
      </p:sp>
      <p:sp>
        <p:nvSpPr>
          <p:cNvPr id="9" name="Content Placeholder 7"/>
          <p:cNvSpPr txBox="1">
            <a:spLocks/>
          </p:cNvSpPr>
          <p:nvPr/>
        </p:nvSpPr>
        <p:spPr bwMode="auto">
          <a:xfrm>
            <a:off x="5772150" y="1922145"/>
            <a:ext cx="3211830" cy="460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IF-Else Switch Statement</a:t>
            </a:r>
            <a:endParaRPr lang="en-US" sz="2000" kern="0" dirty="0"/>
          </a:p>
        </p:txBody>
      </p:sp>
      <p:sp>
        <p:nvSpPr>
          <p:cNvPr id="10" name="Rectangle 9"/>
          <p:cNvSpPr/>
          <p:nvPr/>
        </p:nvSpPr>
        <p:spPr>
          <a:xfrm>
            <a:off x="5923718" y="2382202"/>
            <a:ext cx="2908693" cy="25336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Switch (expression)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 value1: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break;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Case value2:</a:t>
            </a:r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break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default;:</a:t>
            </a:r>
            <a:b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Command;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 bwMode="auto">
          <a:xfrm>
            <a:off x="2960370" y="1922145"/>
            <a:ext cx="2811780" cy="386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4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Wingdings" pitchFamily="2" charset="2"/>
              <a:buChar char="§"/>
              <a:defRPr sz="18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8E3B81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n-US" sz="2000" kern="0" dirty="0" smtClean="0"/>
              <a:t>IF-</a:t>
            </a:r>
            <a:r>
              <a:rPr lang="en-US" sz="2000" kern="0" dirty="0" err="1" smtClean="0"/>
              <a:t>ElseIF</a:t>
            </a:r>
            <a:r>
              <a:rPr lang="en-US" sz="2000" kern="0" dirty="0" smtClean="0"/>
              <a:t> Statement</a:t>
            </a:r>
            <a:endParaRPr lang="en-US" sz="2000" kern="0" dirty="0"/>
          </a:p>
        </p:txBody>
      </p:sp>
      <p:sp>
        <p:nvSpPr>
          <p:cNvPr id="12" name="Rectangle 11"/>
          <p:cNvSpPr/>
          <p:nvPr/>
        </p:nvSpPr>
        <p:spPr>
          <a:xfrm>
            <a:off x="2880360" y="2382202"/>
            <a:ext cx="2811780" cy="280076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 (condition1)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 if (condition2) 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lse if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condition3)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4843557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</a:t>
            </a:r>
            <a:r>
              <a:rPr lang="en-US" dirty="0" smtClean="0"/>
              <a:t># – Looping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724" y="203835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endvalue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increment)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724" y="3550920"/>
            <a:ext cx="5005856" cy="9334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for ($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1;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&lt;= 4; $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95299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and C</a:t>
            </a:r>
            <a:r>
              <a:rPr lang="en-US" dirty="0" smtClean="0"/>
              <a:t># –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824" y="3590925"/>
            <a:ext cx="7863356" cy="47815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Data type: </a:t>
            </a:r>
            <a:r>
              <a:rPr lang="en-US" sz="2400" dirty="0" err="1" smtClean="0"/>
              <a:t>int</a:t>
            </a:r>
            <a:r>
              <a:rPr lang="en-US" sz="2400" dirty="0" smtClean="0"/>
              <a:t> or float</a:t>
            </a:r>
          </a:p>
          <a:p>
            <a:pPr marL="0" indent="0">
              <a:buNone/>
            </a:pPr>
            <a:r>
              <a:rPr lang="en-US" sz="2400" dirty="0" smtClean="0"/>
              <a:t>Parameter List: Define any data and their data types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5005856" cy="133540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functionname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(Parameter list)    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Commands;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return value;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4824" y="2093595"/>
            <a:ext cx="1153946" cy="340995"/>
          </a:xfrm>
          <a:prstGeom prst="rect">
            <a:avLst/>
          </a:prstGeom>
          <a:solidFill>
            <a:srgbClr val="92D050">
              <a:alpha val="25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5821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en-US" dirty="0"/>
              <a:t># -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5AA39DB-C444-4BE6-8EBB-C75CA46EF7C8}" type="datetime1">
              <a:rPr lang="en-US" smtClean="0"/>
              <a:t>8/29/2013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DC207AC-44E2-4E0C-A861-3776DCCCA189}" type="slidenum">
              <a:rPr lang="en-US" smtClean="0"/>
              <a:pPr>
                <a:defRPr/>
              </a:pPr>
              <a:t>99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smtClean="0"/>
              <a:t>Copyright © Carl M. Burnett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34824" y="2093595"/>
            <a:ext cx="3519956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name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datatype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variable;  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8" name="Rectangle 7"/>
          <p:cNvSpPr/>
          <p:nvPr/>
        </p:nvSpPr>
        <p:spPr>
          <a:xfrm>
            <a:off x="5056354" y="2076450"/>
            <a:ext cx="3424706" cy="107721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spAutoFit/>
          </a:bodyPr>
          <a:lstStyle/>
          <a:p>
            <a:r>
              <a:rPr lang="en-US" sz="16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truct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MyGrades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public char grade;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class_number</a:t>
            </a:r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    </a:t>
            </a:r>
          </a:p>
          <a:p>
            <a:r>
              <a:rPr lang="en-US" sz="16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3894736"/>
      </p:ext>
    </p:extLst>
  </p:cSld>
  <p:clrMapOvr>
    <a:masterClrMapping/>
  </p:clrMapOvr>
</p:sld>
</file>

<file path=ppt/theme/theme1.xml><?xml version="1.0" encoding="utf-8"?>
<a:theme xmlns:a="http://schemas.openxmlformats.org/drawingml/2006/main" name="MCC-ITI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99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MCC-ITI</Template>
  <TotalTime>2761</TotalTime>
  <Words>6149</Words>
  <Application>Microsoft Office PowerPoint</Application>
  <PresentationFormat>On-screen Show (4:3)</PresentationFormat>
  <Paragraphs>1843</Paragraphs>
  <Slides>131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131</vt:i4>
      </vt:variant>
    </vt:vector>
  </HeadingPairs>
  <TitlesOfParts>
    <vt:vector size="132" baseType="lpstr">
      <vt:lpstr>MCC-ITI</vt:lpstr>
      <vt:lpstr>CMP 839: Programming Fundamentals</vt:lpstr>
      <vt:lpstr>Session Outline</vt:lpstr>
      <vt:lpstr>Classic ASP</vt:lpstr>
      <vt:lpstr>What is an ASP File?</vt:lpstr>
      <vt:lpstr>Basic Syntax Rules</vt:lpstr>
      <vt:lpstr>ASP Programming &amp; Objects</vt:lpstr>
      <vt:lpstr>ASP.NET</vt:lpstr>
      <vt:lpstr>ASP.NET – Web Pages Model</vt:lpstr>
      <vt:lpstr>ASP.NET – Model View Controller (MVC)</vt:lpstr>
      <vt:lpstr>ASP.NET – Web Forms</vt:lpstr>
      <vt:lpstr>ASP.NET – Web Pages Model</vt:lpstr>
      <vt:lpstr>ASP.NET – Web Pages Model</vt:lpstr>
      <vt:lpstr>ASP.NET – Development Environments</vt:lpstr>
      <vt:lpstr>ASP.NET – Development Environments</vt:lpstr>
      <vt:lpstr>ASP.NET – Development Environments</vt:lpstr>
      <vt:lpstr>ASP.NET – Development Environments</vt:lpstr>
      <vt:lpstr>PHP</vt:lpstr>
      <vt:lpstr>PHP Program Structure</vt:lpstr>
      <vt:lpstr>PHP Comments</vt:lpstr>
      <vt:lpstr>PHP Variables</vt:lpstr>
      <vt:lpstr>PHP Operators - Math</vt:lpstr>
      <vt:lpstr>PHP Operators - Relational </vt:lpstr>
      <vt:lpstr>PHP Operators - Logical</vt:lpstr>
      <vt:lpstr>PHP - Using Operators </vt:lpstr>
      <vt:lpstr>PHP Operators - Assignment</vt:lpstr>
      <vt:lpstr>PHP – Branching Statements</vt:lpstr>
      <vt:lpstr>PHP – Looping Statements</vt:lpstr>
      <vt:lpstr>PHP – Functions</vt:lpstr>
      <vt:lpstr>PHP – Arrays</vt:lpstr>
      <vt:lpstr>PHP – Objects</vt:lpstr>
      <vt:lpstr>PHP – Objects</vt:lpstr>
      <vt:lpstr>Ruby</vt:lpstr>
      <vt:lpstr>Ruby Program Structure</vt:lpstr>
      <vt:lpstr>Ruby Comments</vt:lpstr>
      <vt:lpstr>Ruby Variables</vt:lpstr>
      <vt:lpstr>Ruby Operators - Math</vt:lpstr>
      <vt:lpstr>Ruby Operators - Relational </vt:lpstr>
      <vt:lpstr>Ruby Operators - Logical</vt:lpstr>
      <vt:lpstr>Ruby Operators - Assignment</vt:lpstr>
      <vt:lpstr>Ruby – Branching Statements</vt:lpstr>
      <vt:lpstr>Ruby – Branching Statements</vt:lpstr>
      <vt:lpstr>Ruby – Looping Statements</vt:lpstr>
      <vt:lpstr>Ruby – Functions</vt:lpstr>
      <vt:lpstr>Ruby – Data Structures</vt:lpstr>
      <vt:lpstr>Ruby – Data Structures</vt:lpstr>
      <vt:lpstr>Ruby– Objects</vt:lpstr>
      <vt:lpstr>Ruby – Objects</vt:lpstr>
      <vt:lpstr>XML Web Building Blocks</vt:lpstr>
      <vt:lpstr>Introduction to XML</vt:lpstr>
      <vt:lpstr>XML as a metalanguage</vt:lpstr>
      <vt:lpstr>XML as a markup language</vt:lpstr>
      <vt:lpstr>Basic components</vt:lpstr>
      <vt:lpstr>Basic rules</vt:lpstr>
      <vt:lpstr>XML</vt:lpstr>
      <vt:lpstr>XML, continued</vt:lpstr>
      <vt:lpstr>XML is not HTML</vt:lpstr>
      <vt:lpstr>XML is not HTML, continued</vt:lpstr>
      <vt:lpstr>XML Technologies</vt:lpstr>
      <vt:lpstr>XML Derivatives</vt:lpstr>
      <vt:lpstr>Programming Language Syntax</vt:lpstr>
      <vt:lpstr>C and C++</vt:lpstr>
      <vt:lpstr>C and C++ Program Structure</vt:lpstr>
      <vt:lpstr>C and C++ Comments</vt:lpstr>
      <vt:lpstr>C and C++ Variables</vt:lpstr>
      <vt:lpstr>C and C++ Variables (cont)</vt:lpstr>
      <vt:lpstr>C and C++ Variables (cont)</vt:lpstr>
      <vt:lpstr>C and C++ Boolean Declaration</vt:lpstr>
      <vt:lpstr>C and C++ Operators - Math</vt:lpstr>
      <vt:lpstr>C and C++ Operators - Relational </vt:lpstr>
      <vt:lpstr>C and C++ Operators - Logical</vt:lpstr>
      <vt:lpstr>C and C++ - Using Operators </vt:lpstr>
      <vt:lpstr>C and C++ Operators - Assignment</vt:lpstr>
      <vt:lpstr>C and C++ – Branching Statements</vt:lpstr>
      <vt:lpstr>C and C++ – Looping Statements</vt:lpstr>
      <vt:lpstr>C and C++ – Functions</vt:lpstr>
      <vt:lpstr>C and C++ - Data Structures</vt:lpstr>
      <vt:lpstr>C and C++ – Arrays</vt:lpstr>
      <vt:lpstr>C and C++ – Objects</vt:lpstr>
      <vt:lpstr>C and C++ – Objects</vt:lpstr>
      <vt:lpstr>Java</vt:lpstr>
      <vt:lpstr>Java - Special classes</vt:lpstr>
      <vt:lpstr>C#</vt:lpstr>
      <vt:lpstr>C# Syntax</vt:lpstr>
      <vt:lpstr>Java and C# Program Structure</vt:lpstr>
      <vt:lpstr>Java and C# Comments</vt:lpstr>
      <vt:lpstr>Java and C# Variables</vt:lpstr>
      <vt:lpstr>Java Variables (cont)</vt:lpstr>
      <vt:lpstr>C# Variables (cont)</vt:lpstr>
      <vt:lpstr>C# Variables (cont)</vt:lpstr>
      <vt:lpstr>Java and C# Boolean Declaration</vt:lpstr>
      <vt:lpstr>Java and C# Operators - Math</vt:lpstr>
      <vt:lpstr>Java and C# Operators - Relational </vt:lpstr>
      <vt:lpstr>Java and C# Operators - Logical</vt:lpstr>
      <vt:lpstr>Java and C# - Using Operators </vt:lpstr>
      <vt:lpstr>Java and C# Operators - Assignment</vt:lpstr>
      <vt:lpstr>Java and C# – Branching Statements</vt:lpstr>
      <vt:lpstr>Java and C# – Looping Statements</vt:lpstr>
      <vt:lpstr>Java and C# – Functions</vt:lpstr>
      <vt:lpstr>C# - Data Structures</vt:lpstr>
      <vt:lpstr>Java and C# – Arrays</vt:lpstr>
      <vt:lpstr>Java Linked List</vt:lpstr>
      <vt:lpstr>Java and C# – Objects</vt:lpstr>
      <vt:lpstr>C and C++ – Objects</vt:lpstr>
      <vt:lpstr>Perl and Python</vt:lpstr>
      <vt:lpstr>Perl and Python Program Structure</vt:lpstr>
      <vt:lpstr>Perl and Python Comments</vt:lpstr>
      <vt:lpstr>Perl and Python Variables</vt:lpstr>
      <vt:lpstr>Perl and Python Operators - Math</vt:lpstr>
      <vt:lpstr>Perl and Python Operators - Relational </vt:lpstr>
      <vt:lpstr>Perl and Python Operators - Logical</vt:lpstr>
      <vt:lpstr>Perl and Python - Using Operators </vt:lpstr>
      <vt:lpstr>Perl and Python Operators - Assignment</vt:lpstr>
      <vt:lpstr>Perl – Branching Statements</vt:lpstr>
      <vt:lpstr>Python – Branching Statements</vt:lpstr>
      <vt:lpstr>Perl and Python – Looping Statements</vt:lpstr>
      <vt:lpstr>Perl and Python – Functions</vt:lpstr>
      <vt:lpstr>Perl - Data Structures</vt:lpstr>
      <vt:lpstr>Java and C# – Arrays</vt:lpstr>
      <vt:lpstr>Java Linked List</vt:lpstr>
      <vt:lpstr>Java and C# – Objects</vt:lpstr>
      <vt:lpstr>C and C++ – Objects</vt:lpstr>
      <vt:lpstr>SQL</vt:lpstr>
      <vt:lpstr>Using SQL </vt:lpstr>
      <vt:lpstr>SQL Syntax</vt:lpstr>
      <vt:lpstr>Important SQL Commands</vt:lpstr>
      <vt:lpstr>SQL Commands - SELECT </vt:lpstr>
      <vt:lpstr>SQL Commands - INSERT INTO</vt:lpstr>
      <vt:lpstr>SQL Commands - UPDATE </vt:lpstr>
      <vt:lpstr>SQL Commands - DELETE </vt:lpstr>
      <vt:lpstr>SQL Commands - CREATE </vt:lpstr>
      <vt:lpstr>Session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 M. Burnett</dc:creator>
  <cp:lastModifiedBy>Carl M. Burnett</cp:lastModifiedBy>
  <cp:revision>192</cp:revision>
  <cp:lastPrinted>2013-08-17T08:29:37Z</cp:lastPrinted>
  <dcterms:created xsi:type="dcterms:W3CDTF">2011-02-13T13:28:51Z</dcterms:created>
  <dcterms:modified xsi:type="dcterms:W3CDTF">2013-08-29T12:25:40Z</dcterms:modified>
</cp:coreProperties>
</file>